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94" r:id="rId3"/>
    <p:sldId id="257" r:id="rId4"/>
    <p:sldId id="258" r:id="rId5"/>
    <p:sldId id="259" r:id="rId6"/>
    <p:sldId id="260" r:id="rId7"/>
    <p:sldId id="284" r:id="rId8"/>
    <p:sldId id="264" r:id="rId9"/>
    <p:sldId id="287" r:id="rId10"/>
    <p:sldId id="288" r:id="rId11"/>
    <p:sldId id="296" r:id="rId12"/>
    <p:sldId id="295" r:id="rId13"/>
    <p:sldId id="267" r:id="rId14"/>
    <p:sldId id="268" r:id="rId15"/>
    <p:sldId id="281" r:id="rId16"/>
    <p:sldId id="282" r:id="rId17"/>
  </p:sldIdLst>
  <p:sldSz cx="9144000" cy="5143500" type="screen16x9"/>
  <p:notesSz cx="6858000" cy="9144000"/>
  <p:embeddedFontLst>
    <p:embeddedFont>
      <p:font typeface="Albert Sans" panose="020B0604020202020204" charset="0"/>
      <p:regular r:id="rId19"/>
      <p:bold r:id="rId20"/>
      <p:italic r:id="rId21"/>
      <p:boldItalic r:id="rId22"/>
    </p:embeddedFont>
    <p:embeddedFont>
      <p:font typeface="Cambria Math" panose="02040503050406030204" pitchFamily="18" charset="0"/>
      <p:regular r:id="rId23"/>
    </p:embeddedFont>
    <p:embeddedFont>
      <p:font typeface="DM Sans" pitchFamily="2" charset="0"/>
      <p:regular r:id="rId24"/>
      <p:bold r:id="rId25"/>
      <p:italic r:id="rId26"/>
      <p:boldItalic r:id="rId27"/>
    </p:embeddedFont>
    <p:embeddedFont>
      <p:font typeface="Manrope" panose="020B0604020202020204" charset="0"/>
      <p:regular r:id="rId28"/>
      <p:bold r:id="rId29"/>
    </p:embeddedFont>
    <p:embeddedFont>
      <p:font typeface="Manrope ExtraBold" panose="020B0604020202020204" charset="0"/>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o8aEZWJ3NT8sUnvBv9S+q8eQn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43"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2ff11033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272ff110331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7314f2023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27314f2023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43"/>
          <p:cNvPicPr preferRelativeResize="0"/>
          <p:nvPr/>
        </p:nvPicPr>
        <p:blipFill rotWithShape="1">
          <a:blip r:embed="rId2">
            <a:alphaModFix/>
          </a:blip>
          <a:srcRect t="834" b="844"/>
          <a:stretch/>
        </p:blipFill>
        <p:spPr>
          <a:xfrm>
            <a:off x="0" y="0"/>
            <a:ext cx="9143998" cy="5143501"/>
          </a:xfrm>
          <a:prstGeom prst="rect">
            <a:avLst/>
          </a:prstGeom>
          <a:noFill/>
          <a:ln>
            <a:noFill/>
          </a:ln>
        </p:spPr>
      </p:pic>
      <p:grpSp>
        <p:nvGrpSpPr>
          <p:cNvPr id="10" name="Google Shape;10;p43"/>
          <p:cNvGrpSpPr/>
          <p:nvPr/>
        </p:nvGrpSpPr>
        <p:grpSpPr>
          <a:xfrm>
            <a:off x="-396402" y="-536388"/>
            <a:ext cx="9936804" cy="6150201"/>
            <a:chOff x="-396402" y="-536388"/>
            <a:chExt cx="9936804" cy="6150201"/>
          </a:xfrm>
        </p:grpSpPr>
        <p:sp>
          <p:nvSpPr>
            <p:cNvPr id="11" name="Google Shape;11;p43"/>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3"/>
            <p:cNvSpPr/>
            <p:nvPr/>
          </p:nvSpPr>
          <p:spPr>
            <a:xfrm>
              <a:off x="5397121" y="-53638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3"/>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43"/>
          <p:cNvGrpSpPr/>
          <p:nvPr/>
        </p:nvGrpSpPr>
        <p:grpSpPr>
          <a:xfrm>
            <a:off x="484975" y="-235697"/>
            <a:ext cx="8659031" cy="2471548"/>
            <a:chOff x="484975" y="-235697"/>
            <a:chExt cx="8659031" cy="2471548"/>
          </a:xfrm>
        </p:grpSpPr>
        <p:sp>
          <p:nvSpPr>
            <p:cNvPr id="15" name="Google Shape;15;p43"/>
            <p:cNvSpPr/>
            <p:nvPr/>
          </p:nvSpPr>
          <p:spPr>
            <a:xfrm>
              <a:off x="484975" y="5993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3"/>
            <p:cNvSpPr/>
            <p:nvPr/>
          </p:nvSpPr>
          <p:spPr>
            <a:xfrm rot="-5922903">
              <a:off x="7087076" y="23981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43"/>
          <p:cNvSpPr txBox="1">
            <a:spLocks noGrp="1"/>
          </p:cNvSpPr>
          <p:nvPr>
            <p:ph type="ctrTitle"/>
          </p:nvPr>
        </p:nvSpPr>
        <p:spPr>
          <a:xfrm>
            <a:off x="1123200" y="1378950"/>
            <a:ext cx="6745200" cy="2385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52"/>
          <p:cNvSpPr>
            <a:spLocks noGrp="1"/>
          </p:cNvSpPr>
          <p:nvPr>
            <p:ph type="pic" idx="2"/>
          </p:nvPr>
        </p:nvSpPr>
        <p:spPr>
          <a:xfrm>
            <a:off x="-25" y="-13725"/>
            <a:ext cx="9144000" cy="5157300"/>
          </a:xfrm>
          <a:prstGeom prst="rect">
            <a:avLst/>
          </a:prstGeom>
          <a:noFill/>
          <a:ln>
            <a:noFill/>
          </a:ln>
        </p:spPr>
      </p:sp>
      <p:sp>
        <p:nvSpPr>
          <p:cNvPr id="75" name="Google Shape;75;p52"/>
          <p:cNvSpPr txBox="1">
            <a:spLocks noGrp="1"/>
          </p:cNvSpPr>
          <p:nvPr>
            <p:ph type="title"/>
          </p:nvPr>
        </p:nvSpPr>
        <p:spPr>
          <a:xfrm>
            <a:off x="720000" y="4014450"/>
            <a:ext cx="7704000" cy="572700"/>
          </a:xfrm>
          <a:prstGeom prst="rect">
            <a:avLst/>
          </a:prstGeom>
          <a:solidFill>
            <a:schemeClr val="l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pic>
        <p:nvPicPr>
          <p:cNvPr id="77" name="Google Shape;77;p53"/>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78" name="Google Shape;78;p53"/>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3"/>
          <p:cNvSpPr txBox="1">
            <a:spLocks noGrp="1"/>
          </p:cNvSpPr>
          <p:nvPr>
            <p:ph type="title" hasCustomPrompt="1"/>
          </p:nvPr>
        </p:nvSpPr>
        <p:spPr>
          <a:xfrm>
            <a:off x="1284000" y="1057549"/>
            <a:ext cx="6576000" cy="171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0" name="Google Shape;80;p53"/>
          <p:cNvSpPr txBox="1">
            <a:spLocks noGrp="1"/>
          </p:cNvSpPr>
          <p:nvPr>
            <p:ph type="subTitle" idx="1"/>
          </p:nvPr>
        </p:nvSpPr>
        <p:spPr>
          <a:xfrm>
            <a:off x="1284000" y="2774099"/>
            <a:ext cx="6576000" cy="497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userDrawn="1">
  <p:cSld name="CUSTOM_9">
    <p:spTree>
      <p:nvGrpSpPr>
        <p:cNvPr id="1" name="Shape 82"/>
        <p:cNvGrpSpPr/>
        <p:nvPr/>
      </p:nvGrpSpPr>
      <p:grpSpPr>
        <a:xfrm>
          <a:off x="0" y="0"/>
          <a:ext cx="0" cy="0"/>
          <a:chOff x="0" y="0"/>
          <a:chExt cx="0" cy="0"/>
        </a:xfrm>
      </p:grpSpPr>
      <p:pic>
        <p:nvPicPr>
          <p:cNvPr id="83" name="Google Shape;83;p55"/>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84" name="Google Shape;84;p55"/>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55"/>
          <p:cNvGrpSpPr/>
          <p:nvPr/>
        </p:nvGrpSpPr>
        <p:grpSpPr>
          <a:xfrm>
            <a:off x="-291571" y="297125"/>
            <a:ext cx="9216725" cy="5076679"/>
            <a:chOff x="-291571" y="297125"/>
            <a:chExt cx="9216725" cy="5076679"/>
          </a:xfrm>
        </p:grpSpPr>
        <p:sp>
          <p:nvSpPr>
            <p:cNvPr id="86" name="Google Shape;86;p55"/>
            <p:cNvSpPr/>
            <p:nvPr/>
          </p:nvSpPr>
          <p:spPr>
            <a:xfrm rot="-10558294" flipH="1">
              <a:off x="-240965" y="3775604"/>
              <a:ext cx="2267198" cy="1520441"/>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5"/>
            <p:cNvSpPr/>
            <p:nvPr/>
          </p:nvSpPr>
          <p:spPr>
            <a:xfrm rot="10800000" flipH="1">
              <a:off x="5003800" y="48799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5"/>
            <p:cNvSpPr/>
            <p:nvPr/>
          </p:nvSpPr>
          <p:spPr>
            <a:xfrm>
              <a:off x="8696900" y="43299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p:nvPr/>
          </p:nvSpPr>
          <p:spPr>
            <a:xfrm>
              <a:off x="8737075" y="2971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sp>
        <p:nvSpPr>
          <p:cNvPr id="3" name="Text Placeholder 2">
            <a:extLst>
              <a:ext uri="{FF2B5EF4-FFF2-40B4-BE49-F238E27FC236}">
                <a16:creationId xmlns:a16="http://schemas.microsoft.com/office/drawing/2014/main" id="{5006CA2B-7EBC-40DD-4A16-CF7E021A3A36}"/>
              </a:ext>
            </a:extLst>
          </p:cNvPr>
          <p:cNvSpPr>
            <a:spLocks noGrp="1"/>
          </p:cNvSpPr>
          <p:nvPr>
            <p:ph type="body" sz="quarter" idx="10"/>
          </p:nvPr>
        </p:nvSpPr>
        <p:spPr>
          <a:xfrm>
            <a:off x="739775" y="536575"/>
            <a:ext cx="7881938" cy="4252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userDrawn="1">
  <p:cSld name="CUSTOM_9_1">
    <p:spTree>
      <p:nvGrpSpPr>
        <p:cNvPr id="1" name="Shape 90"/>
        <p:cNvGrpSpPr/>
        <p:nvPr/>
      </p:nvGrpSpPr>
      <p:grpSpPr>
        <a:xfrm>
          <a:off x="0" y="0"/>
          <a:ext cx="0" cy="0"/>
          <a:chOff x="0" y="0"/>
          <a:chExt cx="0" cy="0"/>
        </a:xfrm>
      </p:grpSpPr>
      <p:pic>
        <p:nvPicPr>
          <p:cNvPr id="91" name="Google Shape;91;p56"/>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92" name="Google Shape;92;p56"/>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6"/>
          <p:cNvSpPr/>
          <p:nvPr/>
        </p:nvSpPr>
        <p:spPr>
          <a:xfrm rot="-4877097" flipH="1">
            <a:off x="7246776" y="371556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0CA987EB-8A19-5AE6-6F8B-F9FD62815D3B}"/>
              </a:ext>
            </a:extLst>
          </p:cNvPr>
          <p:cNvSpPr>
            <a:spLocks noGrp="1"/>
          </p:cNvSpPr>
          <p:nvPr>
            <p:ph type="body" sz="quarter" idx="10"/>
          </p:nvPr>
        </p:nvSpPr>
        <p:spPr>
          <a:xfrm>
            <a:off x="652463" y="1206500"/>
            <a:ext cx="7845425" cy="3582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
        <p:cNvGrpSpPr/>
        <p:nvPr/>
      </p:nvGrpSpPr>
      <p:grpSpPr>
        <a:xfrm>
          <a:off x="0" y="0"/>
          <a:ext cx="0" cy="0"/>
          <a:chOff x="0" y="0"/>
          <a:chExt cx="0" cy="0"/>
        </a:xfrm>
      </p:grpSpPr>
      <p:pic>
        <p:nvPicPr>
          <p:cNvPr id="19" name="Google Shape;19;p44"/>
          <p:cNvPicPr preferRelativeResize="0"/>
          <p:nvPr/>
        </p:nvPicPr>
        <p:blipFill rotWithShape="1">
          <a:blip r:embed="rId2">
            <a:alphaModFix/>
          </a:blip>
          <a:srcRect/>
          <a:stretch/>
        </p:blipFill>
        <p:spPr>
          <a:xfrm>
            <a:off x="0" y="-43885"/>
            <a:ext cx="9143998" cy="5231259"/>
          </a:xfrm>
          <a:prstGeom prst="rect">
            <a:avLst/>
          </a:prstGeom>
          <a:noFill/>
          <a:ln>
            <a:noFill/>
          </a:ln>
        </p:spPr>
      </p:pic>
      <p:grpSp>
        <p:nvGrpSpPr>
          <p:cNvPr id="20" name="Google Shape;20;p44"/>
          <p:cNvGrpSpPr/>
          <p:nvPr/>
        </p:nvGrpSpPr>
        <p:grpSpPr>
          <a:xfrm>
            <a:off x="5287796" y="-43875"/>
            <a:ext cx="4129447" cy="5274372"/>
            <a:chOff x="5287796" y="-43875"/>
            <a:chExt cx="4129447" cy="5274372"/>
          </a:xfrm>
        </p:grpSpPr>
        <p:sp>
          <p:nvSpPr>
            <p:cNvPr id="21" name="Google Shape;21;p44"/>
            <p:cNvSpPr/>
            <p:nvPr/>
          </p:nvSpPr>
          <p:spPr>
            <a:xfrm flipH="1">
              <a:off x="5287796" y="-43875"/>
              <a:ext cx="4078329" cy="1229306"/>
            </a:xfrm>
            <a:custGeom>
              <a:avLst/>
              <a:gdLst/>
              <a:ahLst/>
              <a:cxnLst/>
              <a:rect l="l" t="t" r="r" b="b"/>
              <a:pathLst>
                <a:path w="113342" h="34164" extrusionOk="0">
                  <a:moveTo>
                    <a:pt x="1568" y="1"/>
                  </a:moveTo>
                  <a:lnTo>
                    <a:pt x="0" y="20028"/>
                  </a:lnTo>
                  <a:cubicBezTo>
                    <a:pt x="1718" y="24509"/>
                    <a:pt x="4242" y="28855"/>
                    <a:pt x="8170" y="31603"/>
                  </a:cubicBezTo>
                  <a:cubicBezTo>
                    <a:pt x="10473" y="33215"/>
                    <a:pt x="13332" y="34164"/>
                    <a:pt x="16125" y="34164"/>
                  </a:cubicBezTo>
                  <a:cubicBezTo>
                    <a:pt x="18094" y="34164"/>
                    <a:pt x="20030" y="33692"/>
                    <a:pt x="21716" y="32648"/>
                  </a:cubicBezTo>
                  <a:cubicBezTo>
                    <a:pt x="25524" y="30289"/>
                    <a:pt x="27242" y="25748"/>
                    <a:pt x="29810" y="22089"/>
                  </a:cubicBezTo>
                  <a:cubicBezTo>
                    <a:pt x="34350" y="15625"/>
                    <a:pt x="42232" y="11749"/>
                    <a:pt x="50098" y="11749"/>
                  </a:cubicBezTo>
                  <a:cubicBezTo>
                    <a:pt x="51755" y="11749"/>
                    <a:pt x="53411" y="11921"/>
                    <a:pt x="55036" y="12277"/>
                  </a:cubicBezTo>
                  <a:cubicBezTo>
                    <a:pt x="59904" y="13352"/>
                    <a:pt x="64310" y="15876"/>
                    <a:pt x="69030" y="17504"/>
                  </a:cubicBezTo>
                  <a:cubicBezTo>
                    <a:pt x="71490" y="18356"/>
                    <a:pt x="74162" y="18941"/>
                    <a:pt x="76765" y="18941"/>
                  </a:cubicBezTo>
                  <a:cubicBezTo>
                    <a:pt x="79140" y="18941"/>
                    <a:pt x="81457" y="18454"/>
                    <a:pt x="83502" y="17236"/>
                  </a:cubicBezTo>
                  <a:cubicBezTo>
                    <a:pt x="86713" y="15309"/>
                    <a:pt x="88863" y="11799"/>
                    <a:pt x="92313" y="10365"/>
                  </a:cubicBezTo>
                  <a:cubicBezTo>
                    <a:pt x="93797" y="9746"/>
                    <a:pt x="95387" y="9562"/>
                    <a:pt x="97005" y="9562"/>
                  </a:cubicBezTo>
                  <a:cubicBezTo>
                    <a:pt x="98350" y="9562"/>
                    <a:pt x="99714" y="9689"/>
                    <a:pt x="101050" y="9798"/>
                  </a:cubicBezTo>
                  <a:cubicBezTo>
                    <a:pt x="101911" y="9863"/>
                    <a:pt x="102791" y="9915"/>
                    <a:pt x="103668" y="9915"/>
                  </a:cubicBezTo>
                  <a:cubicBezTo>
                    <a:pt x="105786" y="9915"/>
                    <a:pt x="107884" y="9614"/>
                    <a:pt x="109638" y="8484"/>
                  </a:cubicBezTo>
                  <a:cubicBezTo>
                    <a:pt x="112132" y="6901"/>
                    <a:pt x="113342" y="3062"/>
                    <a:pt x="111295" y="942"/>
                  </a:cubicBezTo>
                  <a:lnTo>
                    <a:pt x="1568" y="1"/>
                  </a:ln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4"/>
            <p:cNvSpPr/>
            <p:nvPr/>
          </p:nvSpPr>
          <p:spPr>
            <a:xfrm>
              <a:off x="5864600" y="4160075"/>
              <a:ext cx="3552643" cy="1070422"/>
            </a:xfrm>
            <a:custGeom>
              <a:avLst/>
              <a:gdLst/>
              <a:ahLst/>
              <a:cxnLst/>
              <a:rect l="l" t="t" r="r" b="b"/>
              <a:pathLst>
                <a:path w="87251" h="26289" extrusionOk="0">
                  <a:moveTo>
                    <a:pt x="74840" y="1"/>
                  </a:moveTo>
                  <a:cubicBezTo>
                    <a:pt x="73325" y="1"/>
                    <a:pt x="71836" y="364"/>
                    <a:pt x="70538" y="1168"/>
                  </a:cubicBezTo>
                  <a:cubicBezTo>
                    <a:pt x="67611" y="2990"/>
                    <a:pt x="66281" y="6469"/>
                    <a:pt x="64295" y="9292"/>
                  </a:cubicBezTo>
                  <a:cubicBezTo>
                    <a:pt x="60801" y="14267"/>
                    <a:pt x="54736" y="17252"/>
                    <a:pt x="48672" y="17252"/>
                  </a:cubicBezTo>
                  <a:cubicBezTo>
                    <a:pt x="47400" y="17252"/>
                    <a:pt x="46128" y="17121"/>
                    <a:pt x="44880" y="16849"/>
                  </a:cubicBezTo>
                  <a:cubicBezTo>
                    <a:pt x="41131" y="16013"/>
                    <a:pt x="37741" y="14071"/>
                    <a:pt x="34112" y="12817"/>
                  </a:cubicBezTo>
                  <a:cubicBezTo>
                    <a:pt x="32222" y="12161"/>
                    <a:pt x="30165" y="11709"/>
                    <a:pt x="28160" y="11709"/>
                  </a:cubicBezTo>
                  <a:cubicBezTo>
                    <a:pt x="26331" y="11709"/>
                    <a:pt x="24545" y="12085"/>
                    <a:pt x="22970" y="13026"/>
                  </a:cubicBezTo>
                  <a:cubicBezTo>
                    <a:pt x="20506" y="14504"/>
                    <a:pt x="18848" y="17208"/>
                    <a:pt x="16190" y="18313"/>
                  </a:cubicBezTo>
                  <a:cubicBezTo>
                    <a:pt x="15059" y="18789"/>
                    <a:pt x="13846" y="18929"/>
                    <a:pt x="12611" y="18929"/>
                  </a:cubicBezTo>
                  <a:cubicBezTo>
                    <a:pt x="11562" y="18929"/>
                    <a:pt x="10497" y="18828"/>
                    <a:pt x="9454" y="18746"/>
                  </a:cubicBezTo>
                  <a:cubicBezTo>
                    <a:pt x="8801" y="18694"/>
                    <a:pt x="8133" y="18655"/>
                    <a:pt x="7467" y="18655"/>
                  </a:cubicBezTo>
                  <a:cubicBezTo>
                    <a:pt x="5833" y="18655"/>
                    <a:pt x="4211" y="18892"/>
                    <a:pt x="2853" y="19762"/>
                  </a:cubicBezTo>
                  <a:cubicBezTo>
                    <a:pt x="941" y="20986"/>
                    <a:pt x="0" y="23943"/>
                    <a:pt x="1568" y="25571"/>
                  </a:cubicBezTo>
                  <a:lnTo>
                    <a:pt x="86040" y="26288"/>
                  </a:lnTo>
                  <a:lnTo>
                    <a:pt x="87250" y="10875"/>
                  </a:lnTo>
                  <a:cubicBezTo>
                    <a:pt x="85921" y="7440"/>
                    <a:pt x="83979" y="4095"/>
                    <a:pt x="80963" y="1974"/>
                  </a:cubicBezTo>
                  <a:cubicBezTo>
                    <a:pt x="79185" y="731"/>
                    <a:pt x="76987" y="1"/>
                    <a:pt x="74840" y="1"/>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 name="Google Shape;24;p44"/>
          <p:cNvSpPr txBox="1">
            <a:spLocks noGrp="1"/>
          </p:cNvSpPr>
          <p:nvPr>
            <p:ph type="title" idx="2"/>
          </p:nvPr>
        </p:nvSpPr>
        <p:spPr>
          <a:xfrm>
            <a:off x="720000" y="1332025"/>
            <a:ext cx="9201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44"/>
          <p:cNvSpPr txBox="1">
            <a:spLocks noGrp="1"/>
          </p:cNvSpPr>
          <p:nvPr>
            <p:ph type="title" idx="3"/>
          </p:nvPr>
        </p:nvSpPr>
        <p:spPr>
          <a:xfrm>
            <a:off x="720000" y="3064617"/>
            <a:ext cx="9201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44"/>
          <p:cNvSpPr txBox="1">
            <a:spLocks noGrp="1"/>
          </p:cNvSpPr>
          <p:nvPr>
            <p:ph type="title" idx="4"/>
          </p:nvPr>
        </p:nvSpPr>
        <p:spPr>
          <a:xfrm>
            <a:off x="4099746" y="1332025"/>
            <a:ext cx="9201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44"/>
          <p:cNvSpPr txBox="1">
            <a:spLocks noGrp="1"/>
          </p:cNvSpPr>
          <p:nvPr>
            <p:ph type="title" idx="5"/>
          </p:nvPr>
        </p:nvSpPr>
        <p:spPr>
          <a:xfrm>
            <a:off x="4099746" y="3064617"/>
            <a:ext cx="9201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44"/>
          <p:cNvSpPr txBox="1">
            <a:spLocks noGrp="1"/>
          </p:cNvSpPr>
          <p:nvPr>
            <p:ph type="subTitle" idx="1"/>
          </p:nvPr>
        </p:nvSpPr>
        <p:spPr>
          <a:xfrm>
            <a:off x="720000" y="1779625"/>
            <a:ext cx="2886900" cy="8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 name="Google Shape;29;p44"/>
          <p:cNvSpPr txBox="1">
            <a:spLocks noGrp="1"/>
          </p:cNvSpPr>
          <p:nvPr>
            <p:ph type="subTitle" idx="6"/>
          </p:nvPr>
        </p:nvSpPr>
        <p:spPr>
          <a:xfrm>
            <a:off x="4099746" y="1779625"/>
            <a:ext cx="2886900" cy="8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 name="Google Shape;30;p44"/>
          <p:cNvSpPr txBox="1">
            <a:spLocks noGrp="1"/>
          </p:cNvSpPr>
          <p:nvPr>
            <p:ph type="subTitle" idx="7"/>
          </p:nvPr>
        </p:nvSpPr>
        <p:spPr>
          <a:xfrm>
            <a:off x="720000" y="3512225"/>
            <a:ext cx="2886900" cy="8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1" name="Google Shape;31;p44"/>
          <p:cNvSpPr txBox="1">
            <a:spLocks noGrp="1"/>
          </p:cNvSpPr>
          <p:nvPr>
            <p:ph type="subTitle" idx="8"/>
          </p:nvPr>
        </p:nvSpPr>
        <p:spPr>
          <a:xfrm>
            <a:off x="4099746" y="3512225"/>
            <a:ext cx="2886900" cy="8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45"/>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34" name="Google Shape;34;p45"/>
          <p:cNvSpPr/>
          <p:nvPr/>
        </p:nvSpPr>
        <p:spPr>
          <a:xfrm>
            <a:off x="5230975" y="-26623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5"/>
          <p:cNvSpPr/>
          <p:nvPr/>
        </p:nvSpPr>
        <p:spPr>
          <a:xfrm>
            <a:off x="-99400" y="403027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5"/>
          <p:cNvSpPr txBox="1">
            <a:spLocks noGrp="1"/>
          </p:cNvSpPr>
          <p:nvPr>
            <p:ph type="title"/>
          </p:nvPr>
        </p:nvSpPr>
        <p:spPr>
          <a:xfrm>
            <a:off x="888775" y="1774775"/>
            <a:ext cx="6323100" cy="151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0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7" name="Google Shape;37;p45"/>
          <p:cNvSpPr txBox="1">
            <a:spLocks noGrp="1"/>
          </p:cNvSpPr>
          <p:nvPr>
            <p:ph type="title" idx="2"/>
          </p:nvPr>
        </p:nvSpPr>
        <p:spPr>
          <a:xfrm>
            <a:off x="888775" y="858875"/>
            <a:ext cx="1652100" cy="91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userDrawn="1">
  <p:cSld name="CUSTOM_10">
    <p:spTree>
      <p:nvGrpSpPr>
        <p:cNvPr id="1" name="Shape 38"/>
        <p:cNvGrpSpPr/>
        <p:nvPr/>
      </p:nvGrpSpPr>
      <p:grpSpPr>
        <a:xfrm>
          <a:off x="0" y="0"/>
          <a:ext cx="0" cy="0"/>
          <a:chOff x="0" y="0"/>
          <a:chExt cx="0" cy="0"/>
        </a:xfrm>
      </p:grpSpPr>
      <p:sp>
        <p:nvSpPr>
          <p:cNvPr id="3" name="Text Placeholder 2">
            <a:extLst>
              <a:ext uri="{FF2B5EF4-FFF2-40B4-BE49-F238E27FC236}">
                <a16:creationId xmlns:a16="http://schemas.microsoft.com/office/drawing/2014/main" id="{5BB6914B-F65A-AEF0-E797-1474AA8A2AC0}"/>
              </a:ext>
            </a:extLst>
          </p:cNvPr>
          <p:cNvSpPr>
            <a:spLocks noGrp="1"/>
          </p:cNvSpPr>
          <p:nvPr>
            <p:ph type="body" sz="quarter" idx="10"/>
          </p:nvPr>
        </p:nvSpPr>
        <p:spPr>
          <a:xfrm>
            <a:off x="849313" y="1477963"/>
            <a:ext cx="7620000" cy="334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9" name="Google Shape;39;p46"/>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40" name="Google Shape;40;p46"/>
          <p:cNvSpPr/>
          <p:nvPr/>
        </p:nvSpPr>
        <p:spPr>
          <a:xfrm flipH="1">
            <a:off x="-234650" y="-26623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6"/>
          <p:cNvSpPr/>
          <p:nvPr/>
        </p:nvSpPr>
        <p:spPr>
          <a:xfrm flipH="1">
            <a:off x="6898875" y="403027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6"/>
          <p:cNvSpPr txBox="1">
            <a:spLocks noGrp="1"/>
          </p:cNvSpPr>
          <p:nvPr>
            <p:ph type="title"/>
          </p:nvPr>
        </p:nvSpPr>
        <p:spPr>
          <a:xfrm>
            <a:off x="1942350" y="2198625"/>
            <a:ext cx="5259300" cy="15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0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dirty="0"/>
          </a:p>
        </p:txBody>
      </p:sp>
      <p:sp>
        <p:nvSpPr>
          <p:cNvPr id="43" name="Google Shape;43;p46"/>
          <p:cNvSpPr txBox="1">
            <a:spLocks noGrp="1"/>
          </p:cNvSpPr>
          <p:nvPr>
            <p:ph type="title" idx="2"/>
          </p:nvPr>
        </p:nvSpPr>
        <p:spPr>
          <a:xfrm>
            <a:off x="3746000" y="1282725"/>
            <a:ext cx="1652100" cy="915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userDrawn="1">
  <p:cSld name="CUSTOM_10_1">
    <p:spTree>
      <p:nvGrpSpPr>
        <p:cNvPr id="1" name="Shape 44"/>
        <p:cNvGrpSpPr/>
        <p:nvPr/>
      </p:nvGrpSpPr>
      <p:grpSpPr>
        <a:xfrm>
          <a:off x="0" y="0"/>
          <a:ext cx="0" cy="0"/>
          <a:chOff x="0" y="0"/>
          <a:chExt cx="0" cy="0"/>
        </a:xfrm>
      </p:grpSpPr>
      <p:pic>
        <p:nvPicPr>
          <p:cNvPr id="45" name="Google Shape;45;p47"/>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3" name="Text Placeholder 2">
            <a:extLst>
              <a:ext uri="{FF2B5EF4-FFF2-40B4-BE49-F238E27FC236}">
                <a16:creationId xmlns:a16="http://schemas.microsoft.com/office/drawing/2014/main" id="{A5104801-D20E-5BBA-F9B3-B827C6A1F804}"/>
              </a:ext>
            </a:extLst>
          </p:cNvPr>
          <p:cNvSpPr>
            <a:spLocks noGrp="1"/>
          </p:cNvSpPr>
          <p:nvPr>
            <p:ph type="body" sz="quarter" idx="10"/>
          </p:nvPr>
        </p:nvSpPr>
        <p:spPr>
          <a:xfrm>
            <a:off x="712788" y="1495425"/>
            <a:ext cx="7821612" cy="3359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6" name="Google Shape;46;p47"/>
          <p:cNvGrpSpPr/>
          <p:nvPr/>
        </p:nvGrpSpPr>
        <p:grpSpPr>
          <a:xfrm>
            <a:off x="-396402" y="-536388"/>
            <a:ext cx="9691853" cy="6099260"/>
            <a:chOff x="-396402" y="-536388"/>
            <a:chExt cx="9691853" cy="6099260"/>
          </a:xfrm>
        </p:grpSpPr>
        <p:sp>
          <p:nvSpPr>
            <p:cNvPr id="47" name="Google Shape;47;p47"/>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7"/>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p47"/>
          <p:cNvSpPr/>
          <p:nvPr/>
        </p:nvSpPr>
        <p:spPr>
          <a:xfrm rot="-7874682" flipH="1">
            <a:off x="6873400" y="-160002"/>
            <a:ext cx="2420446" cy="1277963"/>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7"/>
          <p:cNvSpPr txBox="1">
            <a:spLocks noGrp="1"/>
          </p:cNvSpPr>
          <p:nvPr>
            <p:ph type="title"/>
          </p:nvPr>
        </p:nvSpPr>
        <p:spPr>
          <a:xfrm>
            <a:off x="2107675" y="1880200"/>
            <a:ext cx="6323100" cy="9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0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1" name="Google Shape;51;p47"/>
          <p:cNvSpPr txBox="1">
            <a:spLocks noGrp="1"/>
          </p:cNvSpPr>
          <p:nvPr>
            <p:ph type="title" idx="2"/>
          </p:nvPr>
        </p:nvSpPr>
        <p:spPr>
          <a:xfrm>
            <a:off x="713225" y="1731350"/>
            <a:ext cx="1365300" cy="111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userDrawn="1">
  <p:cSld name="CUSTOM_3_1">
    <p:spTree>
      <p:nvGrpSpPr>
        <p:cNvPr id="1" name="Shape 52"/>
        <p:cNvGrpSpPr/>
        <p:nvPr/>
      </p:nvGrpSpPr>
      <p:grpSpPr>
        <a:xfrm>
          <a:off x="0" y="0"/>
          <a:ext cx="0" cy="0"/>
          <a:chOff x="0" y="0"/>
          <a:chExt cx="0" cy="0"/>
        </a:xfrm>
      </p:grpSpPr>
      <p:pic>
        <p:nvPicPr>
          <p:cNvPr id="53" name="Google Shape;53;p50"/>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3" name="Text Placeholder 2">
            <a:extLst>
              <a:ext uri="{FF2B5EF4-FFF2-40B4-BE49-F238E27FC236}">
                <a16:creationId xmlns:a16="http://schemas.microsoft.com/office/drawing/2014/main" id="{EB444EC4-7989-48D2-530F-5FBD265E9F97}"/>
              </a:ext>
            </a:extLst>
          </p:cNvPr>
          <p:cNvSpPr>
            <a:spLocks noGrp="1"/>
          </p:cNvSpPr>
          <p:nvPr>
            <p:ph type="body" sz="quarter" idx="10"/>
          </p:nvPr>
        </p:nvSpPr>
        <p:spPr>
          <a:xfrm>
            <a:off x="827088" y="1139825"/>
            <a:ext cx="7780337" cy="360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Google Shape;54;p50"/>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0"/>
          <p:cNvSpPr/>
          <p:nvPr/>
        </p:nvSpPr>
        <p:spPr>
          <a:xfrm rot="-4877097" flipH="1">
            <a:off x="7246776" y="371556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0"/>
          <p:cNvSpPr txBox="1">
            <a:spLocks noGrp="1"/>
          </p:cNvSpPr>
          <p:nvPr>
            <p:ph type="title"/>
          </p:nvPr>
        </p:nvSpPr>
        <p:spPr>
          <a:xfrm>
            <a:off x="2347938" y="539500"/>
            <a:ext cx="4448100" cy="105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5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7" name="Google Shape;57;p50"/>
          <p:cNvSpPr txBox="1">
            <a:spLocks noGrp="1"/>
          </p:cNvSpPr>
          <p:nvPr>
            <p:ph type="subTitle" idx="1"/>
          </p:nvPr>
        </p:nvSpPr>
        <p:spPr>
          <a:xfrm>
            <a:off x="2347900" y="1522000"/>
            <a:ext cx="4448100" cy="1058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pic>
        <p:nvPicPr>
          <p:cNvPr id="60" name="Google Shape;60;p48"/>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61" name="Google Shape;61;p48"/>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3" name="Google Shape;63;p48"/>
          <p:cNvSpPr txBox="1">
            <a:spLocks noGrp="1"/>
          </p:cNvSpPr>
          <p:nvPr>
            <p:ph type="subTitle" idx="1"/>
          </p:nvPr>
        </p:nvSpPr>
        <p:spPr>
          <a:xfrm>
            <a:off x="4252010" y="1731350"/>
            <a:ext cx="2941200" cy="145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4" name="Google Shape;64;p48"/>
          <p:cNvSpPr txBox="1">
            <a:spLocks noGrp="1"/>
          </p:cNvSpPr>
          <p:nvPr>
            <p:ph type="subTitle" idx="2"/>
          </p:nvPr>
        </p:nvSpPr>
        <p:spPr>
          <a:xfrm>
            <a:off x="720000" y="1731350"/>
            <a:ext cx="2941200" cy="145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userDrawn="1">
  <p:cSld name="CUSTOM_11">
    <p:spTree>
      <p:nvGrpSpPr>
        <p:cNvPr id="1" name="Shape 65"/>
        <p:cNvGrpSpPr/>
        <p:nvPr/>
      </p:nvGrpSpPr>
      <p:grpSpPr>
        <a:xfrm>
          <a:off x="0" y="0"/>
          <a:ext cx="0" cy="0"/>
          <a:chOff x="0" y="0"/>
          <a:chExt cx="0" cy="0"/>
        </a:xfrm>
      </p:grpSpPr>
      <p:pic>
        <p:nvPicPr>
          <p:cNvPr id="66" name="Google Shape;66;p49"/>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67" name="Google Shape;67;p49"/>
          <p:cNvSpPr/>
          <p:nvPr/>
        </p:nvSpPr>
        <p:spPr>
          <a:xfrm rot="10800000" flipH="1">
            <a:off x="5614250" y="4126437"/>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 name="Text Placeholder 2">
            <a:extLst>
              <a:ext uri="{FF2B5EF4-FFF2-40B4-BE49-F238E27FC236}">
                <a16:creationId xmlns:a16="http://schemas.microsoft.com/office/drawing/2014/main" id="{CDDCF96A-0DED-DAE5-9B00-F17A29835629}"/>
              </a:ext>
            </a:extLst>
          </p:cNvPr>
          <p:cNvSpPr>
            <a:spLocks noGrp="1"/>
          </p:cNvSpPr>
          <p:nvPr>
            <p:ph type="body" sz="quarter" idx="10"/>
          </p:nvPr>
        </p:nvSpPr>
        <p:spPr>
          <a:xfrm>
            <a:off x="720725" y="1241425"/>
            <a:ext cx="7702550" cy="3621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userDrawn="1">
  <p:cSld name="MAIN_POINT">
    <p:spTree>
      <p:nvGrpSpPr>
        <p:cNvPr id="1" name="Shape 69"/>
        <p:cNvGrpSpPr/>
        <p:nvPr/>
      </p:nvGrpSpPr>
      <p:grpSpPr>
        <a:xfrm>
          <a:off x="0" y="0"/>
          <a:ext cx="0" cy="0"/>
          <a:chOff x="0" y="0"/>
          <a:chExt cx="0" cy="0"/>
        </a:xfrm>
      </p:grpSpPr>
      <p:pic>
        <p:nvPicPr>
          <p:cNvPr id="70" name="Google Shape;70;p51"/>
          <p:cNvPicPr preferRelativeResize="0"/>
          <p:nvPr/>
        </p:nvPicPr>
        <p:blipFill rotWithShape="1">
          <a:blip r:embed="rId2">
            <a:alphaModFix/>
          </a:blip>
          <a:srcRect/>
          <a:stretch/>
        </p:blipFill>
        <p:spPr>
          <a:xfrm>
            <a:off x="0" y="-43885"/>
            <a:ext cx="9143998" cy="5231259"/>
          </a:xfrm>
          <a:prstGeom prst="rect">
            <a:avLst/>
          </a:prstGeom>
          <a:noFill/>
          <a:ln>
            <a:noFill/>
          </a:ln>
        </p:spPr>
      </p:pic>
      <p:sp>
        <p:nvSpPr>
          <p:cNvPr id="71" name="Google Shape;71;p51"/>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1"/>
          <p:cNvSpPr txBox="1">
            <a:spLocks noGrp="1"/>
          </p:cNvSpPr>
          <p:nvPr>
            <p:ph type="title"/>
          </p:nvPr>
        </p:nvSpPr>
        <p:spPr>
          <a:xfrm>
            <a:off x="1768550" y="1307100"/>
            <a:ext cx="56070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dirty="0"/>
          </a:p>
        </p:txBody>
      </p:sp>
      <p:sp>
        <p:nvSpPr>
          <p:cNvPr id="3" name="Text Placeholder 2">
            <a:extLst>
              <a:ext uri="{FF2B5EF4-FFF2-40B4-BE49-F238E27FC236}">
                <a16:creationId xmlns:a16="http://schemas.microsoft.com/office/drawing/2014/main" id="{198071E8-0172-4A77-959E-7339788A5F61}"/>
              </a:ext>
            </a:extLst>
          </p:cNvPr>
          <p:cNvSpPr>
            <a:spLocks noGrp="1"/>
          </p:cNvSpPr>
          <p:nvPr>
            <p:ph type="body" sz="quarter" idx="10"/>
          </p:nvPr>
        </p:nvSpPr>
        <p:spPr>
          <a:xfrm>
            <a:off x="906463" y="1196975"/>
            <a:ext cx="7642225" cy="3490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1pPr>
            <a:lvl2pPr marR="0" lvl="1"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2pPr>
            <a:lvl3pPr marR="0" lvl="2"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3pPr>
            <a:lvl4pPr marR="0" lvl="3"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4pPr>
            <a:lvl5pPr marR="0" lvl="4"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5pPr>
            <a:lvl6pPr marR="0" lvl="5"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6pPr>
            <a:lvl7pPr marR="0" lvl="6"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7pPr>
            <a:lvl8pPr marR="0" lvl="7"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8pPr>
            <a:lvl9pPr marR="0" lvl="8"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9pPr>
          </a:lstStyle>
          <a:p>
            <a:endParaRPr/>
          </a:p>
        </p:txBody>
      </p:sp>
      <p:sp>
        <p:nvSpPr>
          <p:cNvPr id="7" name="Google Shape;7;p42"/>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mailto:soumith@fb.com" TargetMode="External"/><Relationship Id="rId5" Type="http://schemas.openxmlformats.org/officeDocument/2006/relationships/hyperlink" Target="mailto:omesh.tickoo@intel.com" TargetMode="External"/><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662902" y="1312414"/>
            <a:ext cx="6523500" cy="149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4300" dirty="0">
                <a:solidFill>
                  <a:srgbClr val="002060"/>
                </a:solidFill>
              </a:rPr>
              <a:t>B-SCST FOR MEDICAL REPORT GENERATION</a:t>
            </a:r>
            <a:endParaRPr sz="4300" dirty="0">
              <a:solidFill>
                <a:srgbClr val="002060"/>
              </a:solidFill>
            </a:endParaRPr>
          </a:p>
        </p:txBody>
      </p:sp>
      <p:grpSp>
        <p:nvGrpSpPr>
          <p:cNvPr id="99" name="Google Shape;99;p1"/>
          <p:cNvGrpSpPr/>
          <p:nvPr/>
        </p:nvGrpSpPr>
        <p:grpSpPr>
          <a:xfrm>
            <a:off x="432775" y="4134975"/>
            <a:ext cx="812402" cy="555675"/>
            <a:chOff x="565325" y="4048325"/>
            <a:chExt cx="812402" cy="555675"/>
          </a:xfrm>
        </p:grpSpPr>
        <p:sp>
          <p:nvSpPr>
            <p:cNvPr id="100" name="Google Shape;100;p1"/>
            <p:cNvSpPr/>
            <p:nvPr/>
          </p:nvSpPr>
          <p:spPr>
            <a:xfrm flipH="1">
              <a:off x="713225" y="45371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565325" y="40483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grpSp>
        <p:nvGrpSpPr>
          <p:cNvPr id="102" name="Google Shape;102;p1"/>
          <p:cNvGrpSpPr/>
          <p:nvPr/>
        </p:nvGrpSpPr>
        <p:grpSpPr>
          <a:xfrm>
            <a:off x="6071960" y="3760117"/>
            <a:ext cx="1985326" cy="1305371"/>
            <a:chOff x="6970075" y="3722775"/>
            <a:chExt cx="1546806" cy="1017040"/>
          </a:xfrm>
        </p:grpSpPr>
        <p:sp>
          <p:nvSpPr>
            <p:cNvPr id="103" name="Google Shape;103;p1"/>
            <p:cNvSpPr/>
            <p:nvPr/>
          </p:nvSpPr>
          <p:spPr>
            <a:xfrm>
              <a:off x="6970075" y="4084966"/>
              <a:ext cx="1385713" cy="293308"/>
            </a:xfrm>
            <a:custGeom>
              <a:avLst/>
              <a:gdLst/>
              <a:ahLst/>
              <a:cxnLst/>
              <a:rect l="l" t="t" r="r" b="b"/>
              <a:pathLst>
                <a:path w="32112" h="6797" extrusionOk="0">
                  <a:moveTo>
                    <a:pt x="1" y="1"/>
                  </a:moveTo>
                  <a:lnTo>
                    <a:pt x="61" y="1166"/>
                  </a:lnTo>
                  <a:lnTo>
                    <a:pt x="359" y="5766"/>
                  </a:lnTo>
                  <a:lnTo>
                    <a:pt x="419" y="6796"/>
                  </a:lnTo>
                  <a:lnTo>
                    <a:pt x="30513" y="6796"/>
                  </a:lnTo>
                  <a:cubicBezTo>
                    <a:pt x="30722" y="6602"/>
                    <a:pt x="32111" y="5243"/>
                    <a:pt x="31977" y="3122"/>
                  </a:cubicBezTo>
                  <a:cubicBezTo>
                    <a:pt x="31872" y="1345"/>
                    <a:pt x="30767" y="240"/>
                    <a:pt x="305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6972664" y="4135240"/>
              <a:ext cx="1320596" cy="198545"/>
            </a:xfrm>
            <a:custGeom>
              <a:avLst/>
              <a:gdLst/>
              <a:ahLst/>
              <a:cxnLst/>
              <a:rect l="l" t="t" r="r" b="b"/>
              <a:pathLst>
                <a:path w="30603" h="4601" extrusionOk="0">
                  <a:moveTo>
                    <a:pt x="1" y="1"/>
                  </a:moveTo>
                  <a:lnTo>
                    <a:pt x="299" y="4601"/>
                  </a:lnTo>
                  <a:lnTo>
                    <a:pt x="28795" y="4601"/>
                  </a:lnTo>
                  <a:cubicBezTo>
                    <a:pt x="29915" y="4168"/>
                    <a:pt x="30602" y="3062"/>
                    <a:pt x="30453" y="1957"/>
                  </a:cubicBezTo>
                  <a:cubicBezTo>
                    <a:pt x="30334" y="1076"/>
                    <a:pt x="29676" y="314"/>
                    <a:pt x="287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6975901" y="4186162"/>
              <a:ext cx="1247107" cy="43"/>
            </a:xfrm>
            <a:custGeom>
              <a:avLst/>
              <a:gdLst/>
              <a:ahLst/>
              <a:cxnLst/>
              <a:rect l="l" t="t" r="r" b="b"/>
              <a:pathLst>
                <a:path w="28900" h="1" fill="none" extrusionOk="0">
                  <a:moveTo>
                    <a:pt x="0" y="1"/>
                  </a:moveTo>
                  <a:lnTo>
                    <a:pt x="288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6975901" y="4237731"/>
              <a:ext cx="1247107" cy="43"/>
            </a:xfrm>
            <a:custGeom>
              <a:avLst/>
              <a:gdLst/>
              <a:ahLst/>
              <a:cxnLst/>
              <a:rect l="l" t="t" r="r" b="b"/>
              <a:pathLst>
                <a:path w="28900" h="1" fill="none" extrusionOk="0">
                  <a:moveTo>
                    <a:pt x="0" y="0"/>
                  </a:moveTo>
                  <a:lnTo>
                    <a:pt x="288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6975901" y="4289300"/>
              <a:ext cx="1247107" cy="43"/>
            </a:xfrm>
            <a:custGeom>
              <a:avLst/>
              <a:gdLst/>
              <a:ahLst/>
              <a:cxnLst/>
              <a:rect l="l" t="t" r="r" b="b"/>
              <a:pathLst>
                <a:path w="28900" h="1" fill="none" extrusionOk="0">
                  <a:moveTo>
                    <a:pt x="0" y="0"/>
                  </a:moveTo>
                  <a:lnTo>
                    <a:pt x="288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7112526" y="3722775"/>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9"/>
                  </a:lnTo>
                  <a:lnTo>
                    <a:pt x="32320" y="1106"/>
                  </a:lnTo>
                  <a:lnTo>
                    <a:pt x="3229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a:off x="7592698" y="3770460"/>
              <a:ext cx="922903" cy="266855"/>
            </a:xfrm>
            <a:custGeom>
              <a:avLst/>
              <a:gdLst/>
              <a:ahLst/>
              <a:cxnLst/>
              <a:rect l="l" t="t" r="r" b="b"/>
              <a:pathLst>
                <a:path w="21387" h="6184" extrusionOk="0">
                  <a:moveTo>
                    <a:pt x="1867" y="1"/>
                  </a:moveTo>
                  <a:cubicBezTo>
                    <a:pt x="1688" y="105"/>
                    <a:pt x="329" y="1001"/>
                    <a:pt x="149" y="2689"/>
                  </a:cubicBezTo>
                  <a:cubicBezTo>
                    <a:pt x="0" y="4063"/>
                    <a:pt x="672" y="5407"/>
                    <a:pt x="1867" y="6184"/>
                  </a:cubicBezTo>
                  <a:lnTo>
                    <a:pt x="21387" y="6184"/>
                  </a:lnTo>
                  <a:lnTo>
                    <a:pt x="2119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p:nvPr/>
          </p:nvSpPr>
          <p:spPr>
            <a:xfrm>
              <a:off x="7191799" y="3864579"/>
              <a:ext cx="333224" cy="79271"/>
            </a:xfrm>
            <a:custGeom>
              <a:avLst/>
              <a:gdLst/>
              <a:ahLst/>
              <a:cxnLst/>
              <a:rect l="l" t="t" r="r" b="b"/>
              <a:pathLst>
                <a:path w="7722" h="1837" extrusionOk="0">
                  <a:moveTo>
                    <a:pt x="3869" y="0"/>
                  </a:moveTo>
                  <a:cubicBezTo>
                    <a:pt x="1733" y="0"/>
                    <a:pt x="1" y="403"/>
                    <a:pt x="1" y="911"/>
                  </a:cubicBezTo>
                  <a:cubicBezTo>
                    <a:pt x="1" y="1419"/>
                    <a:pt x="1733" y="1837"/>
                    <a:pt x="3869" y="1837"/>
                  </a:cubicBezTo>
                  <a:cubicBezTo>
                    <a:pt x="5989" y="1837"/>
                    <a:pt x="7722" y="1419"/>
                    <a:pt x="7722" y="911"/>
                  </a:cubicBezTo>
                  <a:cubicBezTo>
                    <a:pt x="7722" y="403"/>
                    <a:pt x="5989" y="0"/>
                    <a:pt x="386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7660363" y="3854265"/>
              <a:ext cx="850104" cy="43"/>
            </a:xfrm>
            <a:custGeom>
              <a:avLst/>
              <a:gdLst/>
              <a:ahLst/>
              <a:cxnLst/>
              <a:rect l="l" t="t" r="r" b="b"/>
              <a:pathLst>
                <a:path w="19700" h="1" fill="none" extrusionOk="0">
                  <a:moveTo>
                    <a:pt x="0" y="0"/>
                  </a:moveTo>
                  <a:lnTo>
                    <a:pt x="196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7660363" y="3905791"/>
              <a:ext cx="850104" cy="43"/>
            </a:xfrm>
            <a:custGeom>
              <a:avLst/>
              <a:gdLst/>
              <a:ahLst/>
              <a:cxnLst/>
              <a:rect l="l" t="t" r="r" b="b"/>
              <a:pathLst>
                <a:path w="19700" h="1" fill="none" extrusionOk="0">
                  <a:moveTo>
                    <a:pt x="0" y="1"/>
                  </a:moveTo>
                  <a:lnTo>
                    <a:pt x="19699" y="1"/>
                  </a:ln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7660363" y="3957360"/>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7112526" y="4377593"/>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8"/>
                  </a:lnTo>
                  <a:lnTo>
                    <a:pt x="32320" y="1105"/>
                  </a:lnTo>
                  <a:lnTo>
                    <a:pt x="3229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7592698" y="4425278"/>
              <a:ext cx="922903" cy="267502"/>
            </a:xfrm>
            <a:custGeom>
              <a:avLst/>
              <a:gdLst/>
              <a:ahLst/>
              <a:cxnLst/>
              <a:rect l="l" t="t" r="r" b="b"/>
              <a:pathLst>
                <a:path w="21387" h="6199" extrusionOk="0">
                  <a:moveTo>
                    <a:pt x="1867" y="0"/>
                  </a:moveTo>
                  <a:cubicBezTo>
                    <a:pt x="1688" y="120"/>
                    <a:pt x="329" y="1001"/>
                    <a:pt x="149" y="2704"/>
                  </a:cubicBezTo>
                  <a:cubicBezTo>
                    <a:pt x="0" y="4063"/>
                    <a:pt x="672" y="5407"/>
                    <a:pt x="1867" y="6198"/>
                  </a:cubicBezTo>
                  <a:lnTo>
                    <a:pt x="21387" y="6198"/>
                  </a:lnTo>
                  <a:lnTo>
                    <a:pt x="2119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7660363" y="4509040"/>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7660363" y="4560609"/>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a:off x="7660363" y="4612825"/>
              <a:ext cx="850104" cy="43"/>
            </a:xfrm>
            <a:custGeom>
              <a:avLst/>
              <a:gdLst/>
              <a:ahLst/>
              <a:cxnLst/>
              <a:rect l="l" t="t" r="r" b="b"/>
              <a:pathLst>
                <a:path w="19700" h="1" fill="none" extrusionOk="0">
                  <a:moveTo>
                    <a:pt x="0" y="0"/>
                  </a:moveTo>
                  <a:lnTo>
                    <a:pt x="196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a:off x="7159563" y="4474258"/>
              <a:ext cx="376419" cy="154702"/>
            </a:xfrm>
            <a:custGeom>
              <a:avLst/>
              <a:gdLst/>
              <a:ahLst/>
              <a:cxnLst/>
              <a:rect l="l" t="t" r="r" b="b"/>
              <a:pathLst>
                <a:path w="8723" h="3585" fill="none" extrusionOk="0">
                  <a:moveTo>
                    <a:pt x="8723" y="3585"/>
                  </a:moveTo>
                  <a:lnTo>
                    <a:pt x="748" y="3585"/>
                  </a:lnTo>
                  <a:cubicBezTo>
                    <a:pt x="628" y="3435"/>
                    <a:pt x="1" y="2704"/>
                    <a:pt x="75" y="1613"/>
                  </a:cubicBezTo>
                  <a:cubicBezTo>
                    <a:pt x="135" y="747"/>
                    <a:pt x="583" y="180"/>
                    <a:pt x="748" y="0"/>
                  </a:cubicBezTo>
                  <a:lnTo>
                    <a:pt x="8723" y="0"/>
                  </a:lnTo>
                  <a:cubicBezTo>
                    <a:pt x="8559" y="284"/>
                    <a:pt x="8260" y="926"/>
                    <a:pt x="8260" y="1793"/>
                  </a:cubicBezTo>
                  <a:cubicBezTo>
                    <a:pt x="8260" y="2659"/>
                    <a:pt x="8559" y="3301"/>
                    <a:pt x="8723" y="3585"/>
                  </a:cubicBez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7194388" y="4084966"/>
              <a:ext cx="1092406" cy="43"/>
            </a:xfrm>
            <a:custGeom>
              <a:avLst/>
              <a:gdLst/>
              <a:ahLst/>
              <a:cxnLst/>
              <a:rect l="l" t="t" r="r" b="b"/>
              <a:pathLst>
                <a:path w="25315" h="1" fill="none" extrusionOk="0">
                  <a:moveTo>
                    <a:pt x="0" y="1"/>
                  </a:moveTo>
                  <a:lnTo>
                    <a:pt x="253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
            <p:cNvSpPr/>
            <p:nvPr/>
          </p:nvSpPr>
          <p:spPr>
            <a:xfrm>
              <a:off x="7194388" y="4377593"/>
              <a:ext cx="1092406" cy="690"/>
            </a:xfrm>
            <a:custGeom>
              <a:avLst/>
              <a:gdLst/>
              <a:ahLst/>
              <a:cxnLst/>
              <a:rect l="l" t="t" r="r" b="b"/>
              <a:pathLst>
                <a:path w="25315" h="16" fill="none" extrusionOk="0">
                  <a:moveTo>
                    <a:pt x="25315" y="15"/>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 name="Google Shape;122;p1"/>
          <p:cNvSpPr/>
          <p:nvPr/>
        </p:nvSpPr>
        <p:spPr>
          <a:xfrm rot="1189787">
            <a:off x="1060878" y="498039"/>
            <a:ext cx="446825" cy="33948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+1</a:t>
            </a:r>
          </a:p>
        </p:txBody>
      </p:sp>
      <p:sp>
        <p:nvSpPr>
          <p:cNvPr id="123" name="Google Shape;123;p1"/>
          <p:cNvSpPr/>
          <p:nvPr/>
        </p:nvSpPr>
        <p:spPr>
          <a:xfrm rot="-968752">
            <a:off x="8472351" y="369762"/>
            <a:ext cx="284751" cy="339473"/>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0</a:t>
            </a:r>
          </a:p>
        </p:txBody>
      </p:sp>
      <p:sp>
        <p:nvSpPr>
          <p:cNvPr id="124" name="Google Shape;124;p1"/>
          <p:cNvSpPr/>
          <p:nvPr/>
        </p:nvSpPr>
        <p:spPr>
          <a:xfrm rot="-257646">
            <a:off x="3193744" y="4422604"/>
            <a:ext cx="446836"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-3</a:t>
            </a:r>
          </a:p>
        </p:txBody>
      </p:sp>
      <p:grpSp>
        <p:nvGrpSpPr>
          <p:cNvPr id="125" name="Google Shape;125;p1"/>
          <p:cNvGrpSpPr/>
          <p:nvPr/>
        </p:nvGrpSpPr>
        <p:grpSpPr>
          <a:xfrm>
            <a:off x="7982696" y="3138687"/>
            <a:ext cx="1037320" cy="1954710"/>
            <a:chOff x="7393446" y="2649287"/>
            <a:chExt cx="1037320" cy="1954710"/>
          </a:xfrm>
        </p:grpSpPr>
        <p:grpSp>
          <p:nvGrpSpPr>
            <p:cNvPr id="126" name="Google Shape;126;p1"/>
            <p:cNvGrpSpPr/>
            <p:nvPr/>
          </p:nvGrpSpPr>
          <p:grpSpPr>
            <a:xfrm>
              <a:off x="7393446" y="2649287"/>
              <a:ext cx="1037320" cy="1954707"/>
              <a:chOff x="5440801" y="2812401"/>
              <a:chExt cx="867905" cy="1635464"/>
            </a:xfrm>
          </p:grpSpPr>
          <p:sp>
            <p:nvSpPr>
              <p:cNvPr id="127" name="Google Shape;127;p1"/>
              <p:cNvSpPr/>
              <p:nvPr/>
            </p:nvSpPr>
            <p:spPr>
              <a:xfrm>
                <a:off x="5440801" y="3520700"/>
                <a:ext cx="733988" cy="156741"/>
              </a:xfrm>
              <a:custGeom>
                <a:avLst/>
                <a:gdLst/>
                <a:ahLst/>
                <a:cxnLst/>
                <a:rect l="l" t="t" r="r" b="b"/>
                <a:pathLst>
                  <a:path w="19237" h="4108" extrusionOk="0">
                    <a:moveTo>
                      <a:pt x="9619" y="1"/>
                    </a:moveTo>
                    <a:cubicBezTo>
                      <a:pt x="8678" y="1"/>
                      <a:pt x="7782" y="16"/>
                      <a:pt x="6916" y="75"/>
                    </a:cubicBezTo>
                    <a:cubicBezTo>
                      <a:pt x="3033" y="314"/>
                      <a:pt x="165" y="1076"/>
                      <a:pt x="1" y="1972"/>
                    </a:cubicBezTo>
                    <a:lnTo>
                      <a:pt x="31" y="2196"/>
                    </a:lnTo>
                    <a:cubicBezTo>
                      <a:pt x="374" y="3256"/>
                      <a:pt x="4631" y="4108"/>
                      <a:pt x="9619" y="4108"/>
                    </a:cubicBezTo>
                    <a:cubicBezTo>
                      <a:pt x="14592" y="4108"/>
                      <a:pt x="18699" y="3301"/>
                      <a:pt x="19192" y="2256"/>
                    </a:cubicBezTo>
                    <a:lnTo>
                      <a:pt x="19237" y="1972"/>
                    </a:lnTo>
                    <a:lnTo>
                      <a:pt x="19237" y="1957"/>
                    </a:lnTo>
                    <a:cubicBezTo>
                      <a:pt x="19073" y="1151"/>
                      <a:pt x="16683" y="449"/>
                      <a:pt x="13323" y="150"/>
                    </a:cubicBezTo>
                    <a:cubicBezTo>
                      <a:pt x="12188" y="45"/>
                      <a:pt x="10933" y="1"/>
                      <a:pt x="96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
              <p:cNvSpPr/>
              <p:nvPr/>
            </p:nvSpPr>
            <p:spPr>
              <a:xfrm>
                <a:off x="6173061" y="3595941"/>
                <a:ext cx="1717" cy="10836"/>
              </a:xfrm>
              <a:custGeom>
                <a:avLst/>
                <a:gdLst/>
                <a:ahLst/>
                <a:cxnLst/>
                <a:rect l="l" t="t" r="r" b="b"/>
                <a:pathLst>
                  <a:path w="45" h="284" extrusionOk="0">
                    <a:moveTo>
                      <a:pt x="45" y="0"/>
                    </a:moveTo>
                    <a:lnTo>
                      <a:pt x="0" y="284"/>
                    </a:lnTo>
                    <a:cubicBezTo>
                      <a:pt x="30" y="224"/>
                      <a:pt x="45" y="149"/>
                      <a:pt x="45" y="75"/>
                    </a:cubicBezTo>
                    <a:cubicBezTo>
                      <a:pt x="45" y="60"/>
                      <a:pt x="45" y="30"/>
                      <a:pt x="45" y="0"/>
                    </a:cubicBezTo>
                    <a:close/>
                  </a:path>
                </a:pathLst>
              </a:custGeom>
              <a:solidFill>
                <a:srgbClr val="56BC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
              <p:cNvSpPr/>
              <p:nvPr/>
            </p:nvSpPr>
            <p:spPr>
              <a:xfrm>
                <a:off x="5694375" y="2812401"/>
                <a:ext cx="250793" cy="1047965"/>
              </a:xfrm>
              <a:custGeom>
                <a:avLst/>
                <a:gdLst/>
                <a:ahLst/>
                <a:cxnLst/>
                <a:rect l="l" t="t" r="r" b="b"/>
                <a:pathLst>
                  <a:path w="6573" h="27466" extrusionOk="0">
                    <a:moveTo>
                      <a:pt x="1" y="1"/>
                    </a:moveTo>
                    <a:lnTo>
                      <a:pt x="1" y="27466"/>
                    </a:lnTo>
                    <a:lnTo>
                      <a:pt x="6572" y="27466"/>
                    </a:lnTo>
                    <a:lnTo>
                      <a:pt x="65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
              <p:cNvSpPr/>
              <p:nvPr/>
            </p:nvSpPr>
            <p:spPr>
              <a:xfrm>
                <a:off x="5852220" y="2888176"/>
                <a:ext cx="92946" cy="38"/>
              </a:xfrm>
              <a:custGeom>
                <a:avLst/>
                <a:gdLst/>
                <a:ahLst/>
                <a:cxnLst/>
                <a:rect l="l" t="t" r="r" b="b"/>
                <a:pathLst>
                  <a:path w="2436" h="1" fill="none" extrusionOk="0">
                    <a:moveTo>
                      <a:pt x="2435"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
              <p:cNvSpPr/>
              <p:nvPr/>
            </p:nvSpPr>
            <p:spPr>
              <a:xfrm>
                <a:off x="5868169" y="2970246"/>
                <a:ext cx="76997" cy="38"/>
              </a:xfrm>
              <a:custGeom>
                <a:avLst/>
                <a:gdLst/>
                <a:ahLst/>
                <a:cxnLst/>
                <a:rect l="l" t="t" r="r" b="b"/>
                <a:pathLst>
                  <a:path w="2018" h="1" fill="none" extrusionOk="0">
                    <a:moveTo>
                      <a:pt x="2017"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
              <p:cNvSpPr/>
              <p:nvPr/>
            </p:nvSpPr>
            <p:spPr>
              <a:xfrm>
                <a:off x="5852220" y="3051744"/>
                <a:ext cx="92946" cy="38"/>
              </a:xfrm>
              <a:custGeom>
                <a:avLst/>
                <a:gdLst/>
                <a:ahLst/>
                <a:cxnLst/>
                <a:rect l="l" t="t" r="r" b="b"/>
                <a:pathLst>
                  <a:path w="2436" h="1" fill="none" extrusionOk="0">
                    <a:moveTo>
                      <a:pt x="243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
              <p:cNvSpPr/>
              <p:nvPr/>
            </p:nvSpPr>
            <p:spPr>
              <a:xfrm>
                <a:off x="5868169" y="3133776"/>
                <a:ext cx="76997" cy="38"/>
              </a:xfrm>
              <a:custGeom>
                <a:avLst/>
                <a:gdLst/>
                <a:ahLst/>
                <a:cxnLst/>
                <a:rect l="l" t="t" r="r" b="b"/>
                <a:pathLst>
                  <a:path w="2018" h="1" fill="none" extrusionOk="0">
                    <a:moveTo>
                      <a:pt x="2017"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
              <p:cNvSpPr/>
              <p:nvPr/>
            </p:nvSpPr>
            <p:spPr>
              <a:xfrm>
                <a:off x="5852220" y="3215274"/>
                <a:ext cx="92946" cy="38"/>
              </a:xfrm>
              <a:custGeom>
                <a:avLst/>
                <a:gdLst/>
                <a:ahLst/>
                <a:cxnLst/>
                <a:rect l="l" t="t" r="r" b="b"/>
                <a:pathLst>
                  <a:path w="2436" h="1" fill="none" extrusionOk="0">
                    <a:moveTo>
                      <a:pt x="2435"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
              <p:cNvSpPr/>
              <p:nvPr/>
            </p:nvSpPr>
            <p:spPr>
              <a:xfrm>
                <a:off x="5868169" y="3297344"/>
                <a:ext cx="76997" cy="38"/>
              </a:xfrm>
              <a:custGeom>
                <a:avLst/>
                <a:gdLst/>
                <a:ahLst/>
                <a:cxnLst/>
                <a:rect l="l" t="t" r="r" b="b"/>
                <a:pathLst>
                  <a:path w="2018" h="1" fill="none" extrusionOk="0">
                    <a:moveTo>
                      <a:pt x="2017"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
              <p:cNvSpPr/>
              <p:nvPr/>
            </p:nvSpPr>
            <p:spPr>
              <a:xfrm>
                <a:off x="5852220" y="3378804"/>
                <a:ext cx="92946" cy="38"/>
              </a:xfrm>
              <a:custGeom>
                <a:avLst/>
                <a:gdLst/>
                <a:ahLst/>
                <a:cxnLst/>
                <a:rect l="l" t="t" r="r" b="b"/>
                <a:pathLst>
                  <a:path w="2436" h="1" fill="none" extrusionOk="0">
                    <a:moveTo>
                      <a:pt x="2435"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
              <p:cNvSpPr/>
              <p:nvPr/>
            </p:nvSpPr>
            <p:spPr>
              <a:xfrm>
                <a:off x="5868169" y="3460874"/>
                <a:ext cx="76997" cy="38"/>
              </a:xfrm>
              <a:custGeom>
                <a:avLst/>
                <a:gdLst/>
                <a:ahLst/>
                <a:cxnLst/>
                <a:rect l="l" t="t" r="r" b="b"/>
                <a:pathLst>
                  <a:path w="2018" h="1" fill="none" extrusionOk="0">
                    <a:moveTo>
                      <a:pt x="2017"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
              <p:cNvSpPr/>
              <p:nvPr/>
            </p:nvSpPr>
            <p:spPr>
              <a:xfrm>
                <a:off x="5852220" y="3542372"/>
                <a:ext cx="92946" cy="38"/>
              </a:xfrm>
              <a:custGeom>
                <a:avLst/>
                <a:gdLst/>
                <a:ahLst/>
                <a:cxnLst/>
                <a:rect l="l" t="t" r="r" b="b"/>
                <a:pathLst>
                  <a:path w="2436" h="1" fill="none" extrusionOk="0">
                    <a:moveTo>
                      <a:pt x="243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
              <p:cNvSpPr/>
              <p:nvPr/>
            </p:nvSpPr>
            <p:spPr>
              <a:xfrm>
                <a:off x="5868169" y="3624404"/>
                <a:ext cx="76997" cy="38"/>
              </a:xfrm>
              <a:custGeom>
                <a:avLst/>
                <a:gdLst/>
                <a:ahLst/>
                <a:cxnLst/>
                <a:rect l="l" t="t" r="r" b="b"/>
                <a:pathLst>
                  <a:path w="2018" h="1" fill="none" extrusionOk="0">
                    <a:moveTo>
                      <a:pt x="2017"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
              <p:cNvSpPr/>
              <p:nvPr/>
            </p:nvSpPr>
            <p:spPr>
              <a:xfrm>
                <a:off x="5852220" y="3705902"/>
                <a:ext cx="92946" cy="38"/>
              </a:xfrm>
              <a:custGeom>
                <a:avLst/>
                <a:gdLst/>
                <a:ahLst/>
                <a:cxnLst/>
                <a:rect l="l" t="t" r="r" b="b"/>
                <a:pathLst>
                  <a:path w="2436" h="1" fill="none" extrusionOk="0">
                    <a:moveTo>
                      <a:pt x="2435" y="1"/>
                    </a:moveTo>
                    <a:lnTo>
                      <a:pt x="1" y="1"/>
                    </a:ln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
              <p:cNvSpPr/>
              <p:nvPr/>
            </p:nvSpPr>
            <p:spPr>
              <a:xfrm>
                <a:off x="5868169" y="3787972"/>
                <a:ext cx="76997" cy="38"/>
              </a:xfrm>
              <a:custGeom>
                <a:avLst/>
                <a:gdLst/>
                <a:ahLst/>
                <a:cxnLst/>
                <a:rect l="l" t="t" r="r" b="b"/>
                <a:pathLst>
                  <a:path w="2018" h="1" fill="none" extrusionOk="0">
                    <a:moveTo>
                      <a:pt x="2017" y="0"/>
                    </a:moveTo>
                    <a:lnTo>
                      <a:pt x="1" y="0"/>
                    </a:ln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
              <p:cNvSpPr/>
              <p:nvPr/>
            </p:nvSpPr>
            <p:spPr>
              <a:xfrm>
                <a:off x="6053943" y="3061283"/>
                <a:ext cx="152773" cy="281126"/>
              </a:xfrm>
              <a:custGeom>
                <a:avLst/>
                <a:gdLst/>
                <a:ahLst/>
                <a:cxnLst/>
                <a:rect l="l" t="t" r="r" b="b"/>
                <a:pathLst>
                  <a:path w="4004" h="7368" extrusionOk="0">
                    <a:moveTo>
                      <a:pt x="4003" y="333"/>
                    </a:moveTo>
                    <a:lnTo>
                      <a:pt x="3999" y="346"/>
                    </a:lnTo>
                    <a:lnTo>
                      <a:pt x="3999" y="346"/>
                    </a:lnTo>
                    <a:lnTo>
                      <a:pt x="4003" y="348"/>
                    </a:lnTo>
                    <a:lnTo>
                      <a:pt x="4003" y="333"/>
                    </a:lnTo>
                    <a:close/>
                    <a:moveTo>
                      <a:pt x="2886" y="1"/>
                    </a:moveTo>
                    <a:cubicBezTo>
                      <a:pt x="2573" y="1"/>
                      <a:pt x="2286" y="197"/>
                      <a:pt x="2181" y="512"/>
                    </a:cubicBezTo>
                    <a:lnTo>
                      <a:pt x="135" y="6411"/>
                    </a:lnTo>
                    <a:cubicBezTo>
                      <a:pt x="1" y="6800"/>
                      <a:pt x="210" y="7233"/>
                      <a:pt x="598" y="7367"/>
                    </a:cubicBezTo>
                    <a:lnTo>
                      <a:pt x="2689" y="1363"/>
                    </a:lnTo>
                    <a:cubicBezTo>
                      <a:pt x="2760" y="1163"/>
                      <a:pt x="2952" y="1037"/>
                      <a:pt x="3154" y="1037"/>
                    </a:cubicBezTo>
                    <a:cubicBezTo>
                      <a:pt x="3208" y="1037"/>
                      <a:pt x="3263" y="1046"/>
                      <a:pt x="3316" y="1065"/>
                    </a:cubicBezTo>
                    <a:lnTo>
                      <a:pt x="3705" y="1199"/>
                    </a:lnTo>
                    <a:lnTo>
                      <a:pt x="3999" y="346"/>
                    </a:lnTo>
                    <a:lnTo>
                      <a:pt x="3999" y="346"/>
                    </a:lnTo>
                    <a:lnTo>
                      <a:pt x="3152" y="49"/>
                    </a:lnTo>
                    <a:cubicBezTo>
                      <a:pt x="3064" y="16"/>
                      <a:pt x="2974" y="1"/>
                      <a:pt x="28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
              <p:cNvSpPr/>
              <p:nvPr/>
            </p:nvSpPr>
            <p:spPr>
              <a:xfrm>
                <a:off x="5852220" y="2997603"/>
                <a:ext cx="456486" cy="1084441"/>
              </a:xfrm>
              <a:custGeom>
                <a:avLst/>
                <a:gdLst/>
                <a:ahLst/>
                <a:cxnLst/>
                <a:rect l="l" t="t" r="r" b="b"/>
                <a:pathLst>
                  <a:path w="11964" h="28422" extrusionOk="0">
                    <a:moveTo>
                      <a:pt x="9529" y="0"/>
                    </a:moveTo>
                    <a:cubicBezTo>
                      <a:pt x="9455" y="75"/>
                      <a:pt x="9395" y="165"/>
                      <a:pt x="9350" y="269"/>
                    </a:cubicBezTo>
                    <a:lnTo>
                      <a:pt x="9335" y="284"/>
                    </a:lnTo>
                    <a:lnTo>
                      <a:pt x="5661" y="10993"/>
                    </a:lnTo>
                    <a:lnTo>
                      <a:pt x="5631" y="11082"/>
                    </a:lnTo>
                    <a:lnTo>
                      <a:pt x="5348" y="11918"/>
                    </a:lnTo>
                    <a:lnTo>
                      <a:pt x="1" y="27540"/>
                    </a:lnTo>
                    <a:lnTo>
                      <a:pt x="2585" y="28422"/>
                    </a:lnTo>
                    <a:lnTo>
                      <a:pt x="7946" y="12755"/>
                    </a:lnTo>
                    <a:lnTo>
                      <a:pt x="8230" y="11948"/>
                    </a:lnTo>
                    <a:lnTo>
                      <a:pt x="11919" y="1180"/>
                    </a:lnTo>
                    <a:cubicBezTo>
                      <a:pt x="11964" y="1061"/>
                      <a:pt x="11964" y="941"/>
                      <a:pt x="11934" y="822"/>
                    </a:cubicBezTo>
                    <a:lnTo>
                      <a:pt x="95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
              <p:cNvSpPr/>
              <p:nvPr/>
            </p:nvSpPr>
            <p:spPr>
              <a:xfrm>
                <a:off x="6056232" y="3420430"/>
                <a:ext cx="110001" cy="63261"/>
              </a:xfrm>
              <a:custGeom>
                <a:avLst/>
                <a:gdLst/>
                <a:ahLst/>
                <a:cxnLst/>
                <a:rect l="l" t="t" r="r" b="b"/>
                <a:pathLst>
                  <a:path w="2883" h="1658" extrusionOk="0">
                    <a:moveTo>
                      <a:pt x="284" y="0"/>
                    </a:moveTo>
                    <a:lnTo>
                      <a:pt x="1" y="822"/>
                    </a:lnTo>
                    <a:lnTo>
                      <a:pt x="2599" y="1658"/>
                    </a:lnTo>
                    <a:lnTo>
                      <a:pt x="2883" y="866"/>
                    </a:lnTo>
                    <a:lnTo>
                      <a:pt x="28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
              <p:cNvSpPr/>
              <p:nvPr/>
            </p:nvSpPr>
            <p:spPr>
              <a:xfrm>
                <a:off x="5852220" y="4047804"/>
                <a:ext cx="98631" cy="107177"/>
              </a:xfrm>
              <a:custGeom>
                <a:avLst/>
                <a:gdLst/>
                <a:ahLst/>
                <a:cxnLst/>
                <a:rect l="l" t="t" r="r" b="b"/>
                <a:pathLst>
                  <a:path w="2585" h="2809" extrusionOk="0">
                    <a:moveTo>
                      <a:pt x="1" y="0"/>
                    </a:moveTo>
                    <a:lnTo>
                      <a:pt x="344" y="2644"/>
                    </a:lnTo>
                    <a:lnTo>
                      <a:pt x="792" y="2808"/>
                    </a:lnTo>
                    <a:lnTo>
                      <a:pt x="2585" y="897"/>
                    </a:lnTo>
                    <a:lnTo>
                      <a:pt x="1" y="0"/>
                    </a:lnTo>
                    <a:close/>
                  </a:path>
                </a:pathLst>
              </a:custGeom>
              <a:solidFill>
                <a:srgbClr val="64D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
              <p:cNvSpPr/>
              <p:nvPr/>
            </p:nvSpPr>
            <p:spPr>
              <a:xfrm>
                <a:off x="6208392" y="2991651"/>
                <a:ext cx="100309" cy="51013"/>
              </a:xfrm>
              <a:custGeom>
                <a:avLst/>
                <a:gdLst/>
                <a:ahLst/>
                <a:cxnLst/>
                <a:rect l="l" t="t" r="r" b="b"/>
                <a:pathLst>
                  <a:path w="2629" h="1337" extrusionOk="0">
                    <a:moveTo>
                      <a:pt x="611" y="0"/>
                    </a:moveTo>
                    <a:cubicBezTo>
                      <a:pt x="513" y="0"/>
                      <a:pt x="416" y="23"/>
                      <a:pt x="329" y="67"/>
                    </a:cubicBezTo>
                    <a:cubicBezTo>
                      <a:pt x="284" y="97"/>
                      <a:pt x="239" y="127"/>
                      <a:pt x="194" y="156"/>
                    </a:cubicBezTo>
                    <a:cubicBezTo>
                      <a:pt x="120" y="231"/>
                      <a:pt x="60" y="321"/>
                      <a:pt x="15" y="425"/>
                    </a:cubicBezTo>
                    <a:cubicBezTo>
                      <a:pt x="15" y="425"/>
                      <a:pt x="0" y="440"/>
                      <a:pt x="0" y="440"/>
                    </a:cubicBezTo>
                    <a:lnTo>
                      <a:pt x="2584" y="1336"/>
                    </a:lnTo>
                    <a:cubicBezTo>
                      <a:pt x="2629" y="1217"/>
                      <a:pt x="2629" y="1097"/>
                      <a:pt x="2599" y="978"/>
                    </a:cubicBezTo>
                    <a:cubicBezTo>
                      <a:pt x="2554" y="769"/>
                      <a:pt x="2405" y="590"/>
                      <a:pt x="2181" y="515"/>
                    </a:cubicBezTo>
                    <a:lnTo>
                      <a:pt x="822" y="37"/>
                    </a:lnTo>
                    <a:cubicBezTo>
                      <a:pt x="753" y="12"/>
                      <a:pt x="682" y="0"/>
                      <a:pt x="6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
              <p:cNvSpPr/>
              <p:nvPr/>
            </p:nvSpPr>
            <p:spPr>
              <a:xfrm>
                <a:off x="6242006" y="2968415"/>
                <a:ext cx="51891" cy="51433"/>
              </a:xfrm>
              <a:custGeom>
                <a:avLst/>
                <a:gdLst/>
                <a:ahLst/>
                <a:cxnLst/>
                <a:rect l="l" t="t" r="r" b="b"/>
                <a:pathLst>
                  <a:path w="1360" h="1348" extrusionOk="0">
                    <a:moveTo>
                      <a:pt x="732" y="0"/>
                    </a:moveTo>
                    <a:cubicBezTo>
                      <a:pt x="502" y="0"/>
                      <a:pt x="294" y="140"/>
                      <a:pt x="224" y="362"/>
                    </a:cubicBezTo>
                    <a:lnTo>
                      <a:pt x="0" y="989"/>
                    </a:lnTo>
                    <a:lnTo>
                      <a:pt x="1046" y="1348"/>
                    </a:lnTo>
                    <a:lnTo>
                      <a:pt x="1255" y="721"/>
                    </a:lnTo>
                    <a:cubicBezTo>
                      <a:pt x="1359" y="437"/>
                      <a:pt x="1210" y="123"/>
                      <a:pt x="926" y="34"/>
                    </a:cubicBezTo>
                    <a:cubicBezTo>
                      <a:pt x="861" y="11"/>
                      <a:pt x="796" y="0"/>
                      <a:pt x="7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
              <p:cNvSpPr/>
              <p:nvPr/>
            </p:nvSpPr>
            <p:spPr>
              <a:xfrm>
                <a:off x="6208392" y="3008439"/>
                <a:ext cx="98593" cy="34225"/>
              </a:xfrm>
              <a:custGeom>
                <a:avLst/>
                <a:gdLst/>
                <a:ahLst/>
                <a:cxnLst/>
                <a:rect l="l" t="t" r="r" b="b"/>
                <a:pathLst>
                  <a:path w="2584" h="897" fill="none" extrusionOk="0">
                    <a:moveTo>
                      <a:pt x="0" y="0"/>
                    </a:moveTo>
                    <a:lnTo>
                      <a:pt x="2584" y="89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
              <p:cNvSpPr/>
              <p:nvPr/>
            </p:nvSpPr>
            <p:spPr>
              <a:xfrm>
                <a:off x="6245974" y="2995314"/>
                <a:ext cx="39376" cy="13736"/>
              </a:xfrm>
              <a:custGeom>
                <a:avLst/>
                <a:gdLst/>
                <a:ahLst/>
                <a:cxnLst/>
                <a:rect l="l" t="t" r="r" b="b"/>
                <a:pathLst>
                  <a:path w="1032" h="360" fill="none" extrusionOk="0">
                    <a:moveTo>
                      <a:pt x="1" y="1"/>
                    </a:moveTo>
                    <a:cubicBezTo>
                      <a:pt x="1" y="1"/>
                      <a:pt x="479" y="299"/>
                      <a:pt x="1031" y="35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
              <p:cNvSpPr/>
              <p:nvPr/>
            </p:nvSpPr>
            <p:spPr>
              <a:xfrm>
                <a:off x="5852220" y="4047804"/>
                <a:ext cx="98058" cy="34225"/>
              </a:xfrm>
              <a:custGeom>
                <a:avLst/>
                <a:gdLst/>
                <a:ahLst/>
                <a:cxnLst/>
                <a:rect l="l" t="t" r="r" b="b"/>
                <a:pathLst>
                  <a:path w="2570" h="897" fill="none" extrusionOk="0">
                    <a:moveTo>
                      <a:pt x="1" y="0"/>
                    </a:moveTo>
                    <a:lnTo>
                      <a:pt x="2570" y="897"/>
                    </a:ln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
              <p:cNvSpPr/>
              <p:nvPr/>
            </p:nvSpPr>
            <p:spPr>
              <a:xfrm>
                <a:off x="5864773" y="4148646"/>
                <a:ext cx="17704" cy="20642"/>
              </a:xfrm>
              <a:custGeom>
                <a:avLst/>
                <a:gdLst/>
                <a:ahLst/>
                <a:cxnLst/>
                <a:rect l="l" t="t" r="r" b="b"/>
                <a:pathLst>
                  <a:path w="464" h="541" extrusionOk="0">
                    <a:moveTo>
                      <a:pt x="0" y="1"/>
                    </a:moveTo>
                    <a:lnTo>
                      <a:pt x="15" y="6"/>
                    </a:lnTo>
                    <a:lnTo>
                      <a:pt x="15" y="6"/>
                    </a:lnTo>
                    <a:lnTo>
                      <a:pt x="15" y="1"/>
                    </a:lnTo>
                    <a:close/>
                    <a:moveTo>
                      <a:pt x="15" y="6"/>
                    </a:moveTo>
                    <a:lnTo>
                      <a:pt x="30" y="464"/>
                    </a:lnTo>
                    <a:cubicBezTo>
                      <a:pt x="30" y="511"/>
                      <a:pt x="66" y="541"/>
                      <a:pt x="104" y="541"/>
                    </a:cubicBezTo>
                    <a:cubicBezTo>
                      <a:pt x="126" y="541"/>
                      <a:pt x="148" y="531"/>
                      <a:pt x="165" y="509"/>
                    </a:cubicBezTo>
                    <a:lnTo>
                      <a:pt x="463" y="165"/>
                    </a:lnTo>
                    <a:lnTo>
                      <a:pt x="15" y="6"/>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
              <p:cNvSpPr/>
              <p:nvPr/>
            </p:nvSpPr>
            <p:spPr>
              <a:xfrm>
                <a:off x="5622607" y="3953791"/>
                <a:ext cx="117975" cy="85124"/>
              </a:xfrm>
              <a:custGeom>
                <a:avLst/>
                <a:gdLst/>
                <a:ahLst/>
                <a:cxnLst/>
                <a:rect l="l" t="t" r="r" b="b"/>
                <a:pathLst>
                  <a:path w="3092" h="2231" extrusionOk="0">
                    <a:moveTo>
                      <a:pt x="2778" y="0"/>
                    </a:moveTo>
                    <a:lnTo>
                      <a:pt x="0" y="508"/>
                    </a:lnTo>
                    <a:lnTo>
                      <a:pt x="269" y="1957"/>
                    </a:lnTo>
                    <a:cubicBezTo>
                      <a:pt x="296" y="2117"/>
                      <a:pt x="443" y="2230"/>
                      <a:pt x="613" y="2230"/>
                    </a:cubicBezTo>
                    <a:cubicBezTo>
                      <a:pt x="632" y="2230"/>
                      <a:pt x="652" y="2229"/>
                      <a:pt x="672" y="2226"/>
                    </a:cubicBezTo>
                    <a:lnTo>
                      <a:pt x="2778" y="1822"/>
                    </a:lnTo>
                    <a:cubicBezTo>
                      <a:pt x="2957" y="1792"/>
                      <a:pt x="3092" y="1613"/>
                      <a:pt x="3047" y="1419"/>
                    </a:cubicBezTo>
                    <a:lnTo>
                      <a:pt x="2778" y="0"/>
                    </a:lnTo>
                    <a:close/>
                  </a:path>
                </a:pathLst>
              </a:custGeom>
              <a:solidFill>
                <a:srgbClr val="EC6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
              <p:cNvSpPr/>
              <p:nvPr/>
            </p:nvSpPr>
            <p:spPr>
              <a:xfrm>
                <a:off x="5502344" y="3129808"/>
                <a:ext cx="102065" cy="181809"/>
              </a:xfrm>
              <a:custGeom>
                <a:avLst/>
                <a:gdLst/>
                <a:ahLst/>
                <a:cxnLst/>
                <a:rect l="l" t="t" r="r" b="b"/>
                <a:pathLst>
                  <a:path w="2675" h="4765" extrusionOk="0">
                    <a:moveTo>
                      <a:pt x="494" y="0"/>
                    </a:moveTo>
                    <a:lnTo>
                      <a:pt x="329" y="1449"/>
                    </a:lnTo>
                    <a:lnTo>
                      <a:pt x="1" y="4361"/>
                    </a:lnTo>
                    <a:lnTo>
                      <a:pt x="16" y="4361"/>
                    </a:lnTo>
                    <a:lnTo>
                      <a:pt x="509" y="4765"/>
                    </a:lnTo>
                    <a:lnTo>
                      <a:pt x="882" y="4242"/>
                    </a:lnTo>
                    <a:cubicBezTo>
                      <a:pt x="912" y="4212"/>
                      <a:pt x="942" y="4197"/>
                      <a:pt x="986" y="4182"/>
                    </a:cubicBezTo>
                    <a:cubicBezTo>
                      <a:pt x="1016" y="4182"/>
                      <a:pt x="1061" y="4197"/>
                      <a:pt x="1091" y="4212"/>
                    </a:cubicBezTo>
                    <a:lnTo>
                      <a:pt x="1584" y="4615"/>
                    </a:lnTo>
                    <a:lnTo>
                      <a:pt x="1957" y="4093"/>
                    </a:lnTo>
                    <a:cubicBezTo>
                      <a:pt x="1987" y="4063"/>
                      <a:pt x="2017" y="4048"/>
                      <a:pt x="2062" y="4048"/>
                    </a:cubicBezTo>
                    <a:cubicBezTo>
                      <a:pt x="2071" y="4043"/>
                      <a:pt x="2079" y="4042"/>
                      <a:pt x="2088" y="4042"/>
                    </a:cubicBezTo>
                    <a:cubicBezTo>
                      <a:pt x="2108" y="4042"/>
                      <a:pt x="2126" y="4052"/>
                      <a:pt x="2136" y="4063"/>
                    </a:cubicBezTo>
                    <a:cubicBezTo>
                      <a:pt x="2151" y="4063"/>
                      <a:pt x="2166" y="4078"/>
                      <a:pt x="2166" y="4078"/>
                    </a:cubicBezTo>
                    <a:lnTo>
                      <a:pt x="2674" y="4481"/>
                    </a:lnTo>
                    <a:lnTo>
                      <a:pt x="2659" y="4391"/>
                    </a:lnTo>
                    <a:lnTo>
                      <a:pt x="1196" y="1419"/>
                    </a:lnTo>
                    <a:lnTo>
                      <a:pt x="4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
              <p:cNvSpPr/>
              <p:nvPr/>
            </p:nvSpPr>
            <p:spPr>
              <a:xfrm>
                <a:off x="5500627" y="3283990"/>
                <a:ext cx="227976" cy="689194"/>
              </a:xfrm>
              <a:custGeom>
                <a:avLst/>
                <a:gdLst/>
                <a:ahLst/>
                <a:cxnLst/>
                <a:rect l="l" t="t" r="r" b="b"/>
                <a:pathLst>
                  <a:path w="5975" h="18063" extrusionOk="0">
                    <a:moveTo>
                      <a:pt x="2133" y="1"/>
                    </a:moveTo>
                    <a:cubicBezTo>
                      <a:pt x="2124" y="1"/>
                      <a:pt x="2116" y="2"/>
                      <a:pt x="2107" y="7"/>
                    </a:cubicBezTo>
                    <a:cubicBezTo>
                      <a:pt x="2062" y="7"/>
                      <a:pt x="2032" y="22"/>
                      <a:pt x="2002" y="66"/>
                    </a:cubicBezTo>
                    <a:lnTo>
                      <a:pt x="1629" y="574"/>
                    </a:lnTo>
                    <a:lnTo>
                      <a:pt x="1136" y="171"/>
                    </a:lnTo>
                    <a:cubicBezTo>
                      <a:pt x="1106" y="156"/>
                      <a:pt x="1061" y="141"/>
                      <a:pt x="1031" y="141"/>
                    </a:cubicBezTo>
                    <a:cubicBezTo>
                      <a:pt x="987" y="156"/>
                      <a:pt x="957" y="171"/>
                      <a:pt x="927" y="201"/>
                    </a:cubicBezTo>
                    <a:lnTo>
                      <a:pt x="554" y="724"/>
                    </a:lnTo>
                    <a:lnTo>
                      <a:pt x="61" y="320"/>
                    </a:lnTo>
                    <a:lnTo>
                      <a:pt x="46" y="320"/>
                    </a:lnTo>
                    <a:lnTo>
                      <a:pt x="16" y="649"/>
                    </a:lnTo>
                    <a:lnTo>
                      <a:pt x="1" y="709"/>
                    </a:lnTo>
                    <a:lnTo>
                      <a:pt x="2973" y="16868"/>
                    </a:lnTo>
                    <a:lnTo>
                      <a:pt x="3197" y="18063"/>
                    </a:lnTo>
                    <a:lnTo>
                      <a:pt x="5975" y="17555"/>
                    </a:lnTo>
                    <a:lnTo>
                      <a:pt x="5751" y="16360"/>
                    </a:lnTo>
                    <a:lnTo>
                      <a:pt x="2779" y="768"/>
                    </a:lnTo>
                    <a:lnTo>
                      <a:pt x="2719" y="440"/>
                    </a:lnTo>
                    <a:lnTo>
                      <a:pt x="2211" y="37"/>
                    </a:lnTo>
                    <a:cubicBezTo>
                      <a:pt x="2211" y="22"/>
                      <a:pt x="2196" y="22"/>
                      <a:pt x="2181" y="22"/>
                    </a:cubicBezTo>
                    <a:cubicBezTo>
                      <a:pt x="2171" y="11"/>
                      <a:pt x="2153" y="1"/>
                      <a:pt x="2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
              <p:cNvSpPr/>
              <p:nvPr/>
            </p:nvSpPr>
            <p:spPr>
              <a:xfrm>
                <a:off x="5493225" y="3283990"/>
                <a:ext cx="118013" cy="40750"/>
              </a:xfrm>
              <a:custGeom>
                <a:avLst/>
                <a:gdLst/>
                <a:ahLst/>
                <a:cxnLst/>
                <a:rect l="l" t="t" r="r" b="b"/>
                <a:pathLst>
                  <a:path w="3093" h="1068" extrusionOk="0">
                    <a:moveTo>
                      <a:pt x="2327" y="1"/>
                    </a:moveTo>
                    <a:cubicBezTo>
                      <a:pt x="2318" y="1"/>
                      <a:pt x="2310" y="2"/>
                      <a:pt x="2301" y="7"/>
                    </a:cubicBezTo>
                    <a:cubicBezTo>
                      <a:pt x="2256" y="7"/>
                      <a:pt x="2226" y="22"/>
                      <a:pt x="2211" y="52"/>
                    </a:cubicBezTo>
                    <a:lnTo>
                      <a:pt x="1823" y="574"/>
                    </a:lnTo>
                    <a:lnTo>
                      <a:pt x="1330" y="171"/>
                    </a:lnTo>
                    <a:cubicBezTo>
                      <a:pt x="1300" y="156"/>
                      <a:pt x="1255" y="141"/>
                      <a:pt x="1225" y="141"/>
                    </a:cubicBezTo>
                    <a:cubicBezTo>
                      <a:pt x="1181" y="156"/>
                      <a:pt x="1151" y="171"/>
                      <a:pt x="1121" y="201"/>
                    </a:cubicBezTo>
                    <a:lnTo>
                      <a:pt x="748" y="724"/>
                    </a:lnTo>
                    <a:lnTo>
                      <a:pt x="255" y="320"/>
                    </a:lnTo>
                    <a:lnTo>
                      <a:pt x="240" y="320"/>
                    </a:lnTo>
                    <a:cubicBezTo>
                      <a:pt x="212" y="300"/>
                      <a:pt x="178" y="288"/>
                      <a:pt x="145" y="288"/>
                    </a:cubicBezTo>
                    <a:cubicBezTo>
                      <a:pt x="106" y="288"/>
                      <a:pt x="70" y="303"/>
                      <a:pt x="46" y="335"/>
                    </a:cubicBezTo>
                    <a:cubicBezTo>
                      <a:pt x="1" y="395"/>
                      <a:pt x="16" y="485"/>
                      <a:pt x="75" y="544"/>
                    </a:cubicBezTo>
                    <a:lnTo>
                      <a:pt x="210" y="649"/>
                    </a:lnTo>
                    <a:lnTo>
                      <a:pt x="688" y="1037"/>
                    </a:lnTo>
                    <a:cubicBezTo>
                      <a:pt x="718" y="1067"/>
                      <a:pt x="762" y="1067"/>
                      <a:pt x="792" y="1067"/>
                    </a:cubicBezTo>
                    <a:cubicBezTo>
                      <a:pt x="837" y="1067"/>
                      <a:pt x="867" y="1037"/>
                      <a:pt x="897" y="1007"/>
                    </a:cubicBezTo>
                    <a:lnTo>
                      <a:pt x="1270" y="485"/>
                    </a:lnTo>
                    <a:lnTo>
                      <a:pt x="1763" y="888"/>
                    </a:lnTo>
                    <a:cubicBezTo>
                      <a:pt x="1785" y="910"/>
                      <a:pt x="1815" y="924"/>
                      <a:pt x="1841" y="924"/>
                    </a:cubicBezTo>
                    <a:cubicBezTo>
                      <a:pt x="1851" y="924"/>
                      <a:pt x="1860" y="922"/>
                      <a:pt x="1868" y="918"/>
                    </a:cubicBezTo>
                    <a:cubicBezTo>
                      <a:pt x="1912" y="918"/>
                      <a:pt x="1942" y="903"/>
                      <a:pt x="1972" y="858"/>
                    </a:cubicBezTo>
                    <a:lnTo>
                      <a:pt x="2346" y="350"/>
                    </a:lnTo>
                    <a:lnTo>
                      <a:pt x="2838" y="753"/>
                    </a:lnTo>
                    <a:cubicBezTo>
                      <a:pt x="2865" y="771"/>
                      <a:pt x="2891" y="778"/>
                      <a:pt x="2917" y="778"/>
                    </a:cubicBezTo>
                    <a:cubicBezTo>
                      <a:pt x="2936" y="778"/>
                      <a:pt x="2954" y="775"/>
                      <a:pt x="2973" y="768"/>
                    </a:cubicBezTo>
                    <a:cubicBezTo>
                      <a:pt x="3003" y="768"/>
                      <a:pt x="3033" y="753"/>
                      <a:pt x="3048" y="724"/>
                    </a:cubicBezTo>
                    <a:cubicBezTo>
                      <a:pt x="3092" y="664"/>
                      <a:pt x="3077" y="574"/>
                      <a:pt x="3018" y="529"/>
                    </a:cubicBezTo>
                    <a:lnTo>
                      <a:pt x="2913" y="440"/>
                    </a:lnTo>
                    <a:lnTo>
                      <a:pt x="2405" y="37"/>
                    </a:lnTo>
                    <a:cubicBezTo>
                      <a:pt x="2405" y="22"/>
                      <a:pt x="2390" y="22"/>
                      <a:pt x="2390" y="22"/>
                    </a:cubicBezTo>
                    <a:cubicBezTo>
                      <a:pt x="2369" y="11"/>
                      <a:pt x="2348" y="1"/>
                      <a:pt x="23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
              <p:cNvSpPr/>
              <p:nvPr/>
            </p:nvSpPr>
            <p:spPr>
              <a:xfrm>
                <a:off x="5514897" y="3129808"/>
                <a:ext cx="33080" cy="55325"/>
              </a:xfrm>
              <a:custGeom>
                <a:avLst/>
                <a:gdLst/>
                <a:ahLst/>
                <a:cxnLst/>
                <a:rect l="l" t="t" r="r" b="b"/>
                <a:pathLst>
                  <a:path w="867" h="1450" extrusionOk="0">
                    <a:moveTo>
                      <a:pt x="165" y="0"/>
                    </a:moveTo>
                    <a:lnTo>
                      <a:pt x="0" y="1449"/>
                    </a:lnTo>
                    <a:lnTo>
                      <a:pt x="867" y="1419"/>
                    </a:lnTo>
                    <a:lnTo>
                      <a:pt x="1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
              <p:cNvSpPr/>
              <p:nvPr/>
            </p:nvSpPr>
            <p:spPr>
              <a:xfrm>
                <a:off x="5561598" y="3306768"/>
                <a:ext cx="123126" cy="614677"/>
              </a:xfrm>
              <a:custGeom>
                <a:avLst/>
                <a:gdLst/>
                <a:ahLst/>
                <a:cxnLst/>
                <a:rect l="l" t="t" r="r" b="b"/>
                <a:pathLst>
                  <a:path w="3227" h="16110" extrusionOk="0">
                    <a:moveTo>
                      <a:pt x="162" y="1"/>
                    </a:moveTo>
                    <a:cubicBezTo>
                      <a:pt x="153" y="1"/>
                      <a:pt x="144" y="3"/>
                      <a:pt x="135" y="7"/>
                    </a:cubicBezTo>
                    <a:cubicBezTo>
                      <a:pt x="61" y="22"/>
                      <a:pt x="1" y="97"/>
                      <a:pt x="16" y="171"/>
                    </a:cubicBezTo>
                    <a:lnTo>
                      <a:pt x="2928" y="15987"/>
                    </a:lnTo>
                    <a:cubicBezTo>
                      <a:pt x="2942" y="16054"/>
                      <a:pt x="3003" y="16109"/>
                      <a:pt x="3069" y="16109"/>
                    </a:cubicBezTo>
                    <a:cubicBezTo>
                      <a:pt x="3077" y="16109"/>
                      <a:pt x="3085" y="16108"/>
                      <a:pt x="3093" y="16107"/>
                    </a:cubicBezTo>
                    <a:cubicBezTo>
                      <a:pt x="3167" y="16092"/>
                      <a:pt x="3227" y="16017"/>
                      <a:pt x="3212" y="15943"/>
                    </a:cubicBezTo>
                    <a:lnTo>
                      <a:pt x="300" y="112"/>
                    </a:lnTo>
                    <a:cubicBezTo>
                      <a:pt x="285" y="67"/>
                      <a:pt x="255" y="37"/>
                      <a:pt x="225" y="22"/>
                    </a:cubicBezTo>
                    <a:cubicBezTo>
                      <a:pt x="204" y="11"/>
                      <a:pt x="183" y="1"/>
                      <a:pt x="1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
              <p:cNvSpPr/>
              <p:nvPr/>
            </p:nvSpPr>
            <p:spPr>
              <a:xfrm>
                <a:off x="5517186" y="3313865"/>
                <a:ext cx="129956" cy="628069"/>
              </a:xfrm>
              <a:custGeom>
                <a:avLst/>
                <a:gdLst/>
                <a:ahLst/>
                <a:cxnLst/>
                <a:rect l="l" t="t" r="r" b="b"/>
                <a:pathLst>
                  <a:path w="3406" h="16461" extrusionOk="0">
                    <a:moveTo>
                      <a:pt x="134" y="0"/>
                    </a:moveTo>
                    <a:cubicBezTo>
                      <a:pt x="60" y="15"/>
                      <a:pt x="0" y="90"/>
                      <a:pt x="15" y="165"/>
                    </a:cubicBezTo>
                    <a:lnTo>
                      <a:pt x="3121" y="16339"/>
                    </a:lnTo>
                    <a:cubicBezTo>
                      <a:pt x="3135" y="16406"/>
                      <a:pt x="3196" y="16461"/>
                      <a:pt x="3262" y="16461"/>
                    </a:cubicBezTo>
                    <a:cubicBezTo>
                      <a:pt x="3270" y="16461"/>
                      <a:pt x="3278" y="16460"/>
                      <a:pt x="3286" y="16459"/>
                    </a:cubicBezTo>
                    <a:cubicBezTo>
                      <a:pt x="3360" y="16444"/>
                      <a:pt x="3405" y="16369"/>
                      <a:pt x="3405" y="16294"/>
                    </a:cubicBezTo>
                    <a:lnTo>
                      <a:pt x="299" y="120"/>
                    </a:lnTo>
                    <a:cubicBezTo>
                      <a:pt x="284" y="75"/>
                      <a:pt x="269" y="30"/>
                      <a:pt x="224" y="15"/>
                    </a:cubicBezTo>
                    <a:cubicBezTo>
                      <a:pt x="194" y="0"/>
                      <a:pt x="164" y="0"/>
                      <a:pt x="1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
              <p:cNvSpPr/>
              <p:nvPr/>
            </p:nvSpPr>
            <p:spPr>
              <a:xfrm>
                <a:off x="5595250" y="3906327"/>
                <a:ext cx="155596" cy="68183"/>
              </a:xfrm>
              <a:custGeom>
                <a:avLst/>
                <a:gdLst/>
                <a:ahLst/>
                <a:cxnLst/>
                <a:rect l="l" t="t" r="r" b="b"/>
                <a:pathLst>
                  <a:path w="4078" h="1787" extrusionOk="0">
                    <a:moveTo>
                      <a:pt x="3568" y="0"/>
                    </a:moveTo>
                    <a:cubicBezTo>
                      <a:pt x="3549" y="0"/>
                      <a:pt x="3529" y="2"/>
                      <a:pt x="3510" y="5"/>
                    </a:cubicBezTo>
                    <a:lnTo>
                      <a:pt x="3271" y="49"/>
                    </a:lnTo>
                    <a:lnTo>
                      <a:pt x="493" y="557"/>
                    </a:lnTo>
                    <a:lnTo>
                      <a:pt x="344" y="587"/>
                    </a:lnTo>
                    <a:cubicBezTo>
                      <a:pt x="135" y="617"/>
                      <a:pt x="0" y="826"/>
                      <a:pt x="30" y="1035"/>
                    </a:cubicBezTo>
                    <a:lnTo>
                      <a:pt x="105" y="1468"/>
                    </a:lnTo>
                    <a:cubicBezTo>
                      <a:pt x="145" y="1658"/>
                      <a:pt x="309" y="1786"/>
                      <a:pt x="495" y="1786"/>
                    </a:cubicBezTo>
                    <a:cubicBezTo>
                      <a:pt x="514" y="1786"/>
                      <a:pt x="533" y="1785"/>
                      <a:pt x="553" y="1782"/>
                    </a:cubicBezTo>
                    <a:lnTo>
                      <a:pt x="717" y="1752"/>
                    </a:lnTo>
                    <a:lnTo>
                      <a:pt x="3495" y="1244"/>
                    </a:lnTo>
                    <a:lnTo>
                      <a:pt x="3719" y="1199"/>
                    </a:lnTo>
                    <a:cubicBezTo>
                      <a:pt x="3928" y="1170"/>
                      <a:pt x="4077" y="960"/>
                      <a:pt x="4033" y="751"/>
                    </a:cubicBezTo>
                    <a:lnTo>
                      <a:pt x="3958" y="318"/>
                    </a:lnTo>
                    <a:cubicBezTo>
                      <a:pt x="3917" y="129"/>
                      <a:pt x="3754" y="0"/>
                      <a:pt x="3568" y="0"/>
                    </a:cubicBezTo>
                    <a:close/>
                  </a:path>
                </a:pathLst>
              </a:custGeom>
              <a:solidFill>
                <a:srgbClr val="56BC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
              <p:cNvSpPr/>
              <p:nvPr/>
            </p:nvSpPr>
            <p:spPr>
              <a:xfrm>
                <a:off x="5441945" y="3604487"/>
                <a:ext cx="731164" cy="72952"/>
              </a:xfrm>
              <a:custGeom>
                <a:avLst/>
                <a:gdLst/>
                <a:ahLst/>
                <a:cxnLst/>
                <a:rect l="l" t="t" r="r" b="b"/>
                <a:pathLst>
                  <a:path w="19163" h="1912" fill="none" extrusionOk="0">
                    <a:moveTo>
                      <a:pt x="19162" y="60"/>
                    </a:moveTo>
                    <a:cubicBezTo>
                      <a:pt x="19162" y="60"/>
                      <a:pt x="19162" y="60"/>
                      <a:pt x="19162" y="75"/>
                    </a:cubicBezTo>
                    <a:cubicBezTo>
                      <a:pt x="18669" y="1105"/>
                      <a:pt x="14562" y="1912"/>
                      <a:pt x="9589" y="1912"/>
                    </a:cubicBezTo>
                    <a:cubicBezTo>
                      <a:pt x="4601" y="1912"/>
                      <a:pt x="344" y="1075"/>
                      <a:pt x="1" y="0"/>
                    </a:cubicBez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
              <p:cNvSpPr/>
              <p:nvPr/>
            </p:nvSpPr>
            <p:spPr>
              <a:xfrm>
                <a:off x="5441373" y="3604487"/>
                <a:ext cx="731737" cy="843378"/>
              </a:xfrm>
              <a:custGeom>
                <a:avLst/>
                <a:gdLst/>
                <a:ahLst/>
                <a:cxnLst/>
                <a:rect l="l" t="t" r="r" b="b"/>
                <a:pathLst>
                  <a:path w="19178" h="22104" extrusionOk="0">
                    <a:moveTo>
                      <a:pt x="1" y="0"/>
                    </a:moveTo>
                    <a:lnTo>
                      <a:pt x="1599" y="22104"/>
                    </a:lnTo>
                    <a:lnTo>
                      <a:pt x="16265" y="22104"/>
                    </a:lnTo>
                    <a:lnTo>
                      <a:pt x="19177" y="75"/>
                    </a:lnTo>
                    <a:lnTo>
                      <a:pt x="19177" y="75"/>
                    </a:lnTo>
                    <a:cubicBezTo>
                      <a:pt x="18684" y="1105"/>
                      <a:pt x="14682" y="1912"/>
                      <a:pt x="9604" y="1912"/>
                    </a:cubicBezTo>
                    <a:cubicBezTo>
                      <a:pt x="4511" y="1912"/>
                      <a:pt x="359" y="1075"/>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1"/>
            <p:cNvSpPr/>
            <p:nvPr/>
          </p:nvSpPr>
          <p:spPr>
            <a:xfrm rot="405879">
              <a:off x="7763983" y="3643019"/>
              <a:ext cx="367919" cy="387762"/>
            </a:xfrm>
            <a:custGeom>
              <a:avLst/>
              <a:gdLst/>
              <a:ahLst/>
              <a:cxnLst/>
              <a:rect l="l" t="t" r="r" b="b"/>
              <a:pathLst>
                <a:path w="9679" h="10201" fill="none" extrusionOk="0">
                  <a:moveTo>
                    <a:pt x="1255" y="1837"/>
                  </a:moveTo>
                  <a:cubicBezTo>
                    <a:pt x="255" y="2584"/>
                    <a:pt x="1" y="4152"/>
                    <a:pt x="703" y="5183"/>
                  </a:cubicBezTo>
                  <a:cubicBezTo>
                    <a:pt x="1330" y="6079"/>
                    <a:pt x="2525" y="6512"/>
                    <a:pt x="2928" y="7527"/>
                  </a:cubicBezTo>
                  <a:cubicBezTo>
                    <a:pt x="3197" y="8170"/>
                    <a:pt x="3092" y="8946"/>
                    <a:pt x="3481" y="9514"/>
                  </a:cubicBezTo>
                  <a:cubicBezTo>
                    <a:pt x="3824" y="9992"/>
                    <a:pt x="4466" y="10201"/>
                    <a:pt x="5034" y="10096"/>
                  </a:cubicBezTo>
                  <a:cubicBezTo>
                    <a:pt x="5616" y="9992"/>
                    <a:pt x="6109" y="9618"/>
                    <a:pt x="6468" y="9155"/>
                  </a:cubicBezTo>
                  <a:cubicBezTo>
                    <a:pt x="7573" y="7647"/>
                    <a:pt x="7110" y="5556"/>
                    <a:pt x="7453" y="3719"/>
                  </a:cubicBezTo>
                  <a:cubicBezTo>
                    <a:pt x="7707" y="2270"/>
                    <a:pt x="8529" y="911"/>
                    <a:pt x="9679" y="0"/>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7491325" y="4020828"/>
              <a:ext cx="472748" cy="583169"/>
            </a:xfrm>
            <a:custGeom>
              <a:avLst/>
              <a:gdLst/>
              <a:ahLst/>
              <a:cxnLst/>
              <a:rect l="l" t="t" r="r" b="b"/>
              <a:pathLst>
                <a:path w="10425" h="12860" fill="none" extrusionOk="0">
                  <a:moveTo>
                    <a:pt x="523" y="12307"/>
                  </a:moveTo>
                  <a:cubicBezTo>
                    <a:pt x="0" y="11605"/>
                    <a:pt x="75" y="10604"/>
                    <a:pt x="448" y="9813"/>
                  </a:cubicBezTo>
                  <a:cubicBezTo>
                    <a:pt x="822" y="9021"/>
                    <a:pt x="1449" y="8379"/>
                    <a:pt x="2016" y="7707"/>
                  </a:cubicBezTo>
                  <a:cubicBezTo>
                    <a:pt x="2584" y="7035"/>
                    <a:pt x="3107" y="6288"/>
                    <a:pt x="3241" y="5422"/>
                  </a:cubicBezTo>
                  <a:cubicBezTo>
                    <a:pt x="3346" y="4660"/>
                    <a:pt x="3122" y="3883"/>
                    <a:pt x="3017" y="3122"/>
                  </a:cubicBezTo>
                  <a:cubicBezTo>
                    <a:pt x="2898" y="2360"/>
                    <a:pt x="2913" y="1509"/>
                    <a:pt x="3405" y="911"/>
                  </a:cubicBezTo>
                  <a:cubicBezTo>
                    <a:pt x="4152" y="0"/>
                    <a:pt x="5720" y="179"/>
                    <a:pt x="6557" y="1016"/>
                  </a:cubicBezTo>
                  <a:cubicBezTo>
                    <a:pt x="7393" y="1852"/>
                    <a:pt x="7677" y="3092"/>
                    <a:pt x="7796" y="4257"/>
                  </a:cubicBezTo>
                  <a:cubicBezTo>
                    <a:pt x="7946" y="5810"/>
                    <a:pt x="7871" y="7378"/>
                    <a:pt x="8155" y="8916"/>
                  </a:cubicBezTo>
                  <a:cubicBezTo>
                    <a:pt x="8438" y="10455"/>
                    <a:pt x="9125" y="11993"/>
                    <a:pt x="10425" y="12859"/>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rot="433640">
              <a:off x="7944744" y="3998366"/>
              <a:ext cx="243475" cy="459674"/>
            </a:xfrm>
            <a:custGeom>
              <a:avLst/>
              <a:gdLst/>
              <a:ahLst/>
              <a:cxnLst/>
              <a:rect l="l" t="t" r="r" b="b"/>
              <a:pathLst>
                <a:path w="6677" h="12606" fill="none" extrusionOk="0">
                  <a:moveTo>
                    <a:pt x="6677" y="30"/>
                  </a:moveTo>
                  <a:cubicBezTo>
                    <a:pt x="5676" y="15"/>
                    <a:pt x="4660" y="0"/>
                    <a:pt x="3719" y="344"/>
                  </a:cubicBezTo>
                  <a:cubicBezTo>
                    <a:pt x="2779" y="672"/>
                    <a:pt x="1942" y="1449"/>
                    <a:pt x="1808" y="2435"/>
                  </a:cubicBezTo>
                  <a:cubicBezTo>
                    <a:pt x="1733" y="2987"/>
                    <a:pt x="1882" y="3585"/>
                    <a:pt x="1614" y="4063"/>
                  </a:cubicBezTo>
                  <a:cubicBezTo>
                    <a:pt x="1255" y="4705"/>
                    <a:pt x="269" y="4914"/>
                    <a:pt x="105" y="5646"/>
                  </a:cubicBezTo>
                  <a:cubicBezTo>
                    <a:pt x="1" y="6168"/>
                    <a:pt x="404" y="6661"/>
                    <a:pt x="852" y="6945"/>
                  </a:cubicBezTo>
                  <a:cubicBezTo>
                    <a:pt x="1300" y="7229"/>
                    <a:pt x="1838" y="7408"/>
                    <a:pt x="2196" y="7796"/>
                  </a:cubicBezTo>
                  <a:cubicBezTo>
                    <a:pt x="3152" y="8812"/>
                    <a:pt x="2554" y="10604"/>
                    <a:pt x="3376" y="11739"/>
                  </a:cubicBezTo>
                  <a:cubicBezTo>
                    <a:pt x="3794" y="12322"/>
                    <a:pt x="4586" y="12605"/>
                    <a:pt x="5288" y="12426"/>
                  </a:cubicBezTo>
                  <a:cubicBezTo>
                    <a:pt x="5975" y="12247"/>
                    <a:pt x="6542" y="11635"/>
                    <a:pt x="6647" y="10918"/>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
            <p:cNvSpPr/>
            <p:nvPr/>
          </p:nvSpPr>
          <p:spPr>
            <a:xfrm>
              <a:off x="7491325" y="3818738"/>
              <a:ext cx="147900" cy="147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sp>
        <p:nvSpPr>
          <p:cNvPr id="166" name="Google Shape;166;p1"/>
          <p:cNvSpPr txBox="1"/>
          <p:nvPr/>
        </p:nvSpPr>
        <p:spPr>
          <a:xfrm>
            <a:off x="4412075" y="2649274"/>
            <a:ext cx="7236300" cy="116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dirty="0">
                <a:solidFill>
                  <a:srgbClr val="002060"/>
                </a:solidFill>
                <a:latin typeface="Arial"/>
                <a:ea typeface="Arial"/>
                <a:cs typeface="Arial"/>
                <a:sym typeface="Arial"/>
              </a:rPr>
              <a:t>Nguyễn Nguyên Khang - 22520623</a:t>
            </a:r>
            <a:endParaRPr sz="1400" b="0"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8" name="Audio 27">
            <a:hlinkClick r:id="" action="ppaction://media"/>
            <a:extLst>
              <a:ext uri="{FF2B5EF4-FFF2-40B4-BE49-F238E27FC236}">
                <a16:creationId xmlns:a16="http://schemas.microsoft.com/office/drawing/2014/main" id="{53AFD999-F48A-AC2D-4477-0BD9B4C35B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906"/>
    </mc:Choice>
    <mc:Fallback>
      <p:transition spd="slow" advTm="9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81F9F-7ACE-263F-5196-96C317EB95BB}"/>
              </a:ext>
            </a:extLst>
          </p:cNvPr>
          <p:cNvSpPr>
            <a:spLocks noGrp="1"/>
          </p:cNvSpPr>
          <p:nvPr>
            <p:ph type="body" sz="quarter" idx="10"/>
          </p:nvPr>
        </p:nvSpPr>
        <p:spPr>
          <a:xfrm>
            <a:off x="607050" y="668415"/>
            <a:ext cx="7878600" cy="4266935"/>
          </a:xfrm>
        </p:spPr>
        <p:txBody>
          <a:bodyPr/>
          <a:lstStyle/>
          <a:p>
            <a:pPr marL="342900" marR="0" lvl="0" indent="-342900" algn="l">
              <a:lnSpc>
                <a:spcPct val="107000"/>
              </a:lnSpc>
              <a:spcBef>
                <a:spcPts val="0"/>
              </a:spcBef>
              <a:spcAft>
                <a:spcPts val="800"/>
              </a:spcAft>
              <a:buSzPts val="1200"/>
              <a:buFont typeface="Arial" panose="020B0604020202020204" pitchFamily="34" charset="0"/>
              <a:buChar char="●"/>
            </a:pPr>
            <a:r>
              <a:rPr lang="vi-VN" sz="1500" b="1" spc="0" dirty="0">
                <a:effectLst/>
                <a:latin typeface="Times New Roman" panose="02020603050405020304" pitchFamily="18" charset="0"/>
                <a:ea typeface="Arial" panose="020B0604020202020204" pitchFamily="34" charset="0"/>
              </a:rPr>
              <a:t>Nghiên cứu kiến trúc và quy trình vận hành của mô hình VLCI </a:t>
            </a:r>
            <a:r>
              <a:rPr lang="vi-VN" sz="1500" spc="0" dirty="0">
                <a:effectLst/>
                <a:latin typeface="Times New Roman" panose="02020603050405020304" pitchFamily="18" charset="0"/>
                <a:ea typeface="Arial" panose="020B0604020202020204" pitchFamily="34" charset="0"/>
              </a:rPr>
              <a:t>có khả năng giảm thiểu ảnh hưởng hoặc thậm chí loại bỏ những thiên kiến thị giác và ngôn ngữ gây ra những mối quan hệ tương quan nhân quả không chính xác (do các confounders gây ra) trong quá trình huấn luyện.</a:t>
            </a:r>
            <a:endParaRPr lang="en-US" sz="15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800"/>
              </a:spcAft>
              <a:buSzPts val="1200"/>
              <a:buFont typeface="Arial" panose="020B0604020202020204" pitchFamily="34" charset="0"/>
              <a:buChar char="●"/>
            </a:pPr>
            <a:r>
              <a:rPr lang="vi-VN" sz="1500" b="1" spc="0" dirty="0">
                <a:effectLst/>
                <a:latin typeface="Times New Roman" panose="02020603050405020304" pitchFamily="18" charset="0"/>
                <a:ea typeface="Arial" panose="020B0604020202020204" pitchFamily="34" charset="0"/>
              </a:rPr>
              <a:t>Nghiên cứu cách áp dụng thuật toán B-SCST</a:t>
            </a:r>
            <a:r>
              <a:rPr lang="vi-VN" sz="1500" spc="0" dirty="0">
                <a:effectLst/>
                <a:latin typeface="Times New Roman" panose="02020603050405020304" pitchFamily="18" charset="0"/>
                <a:ea typeface="Arial" panose="020B0604020202020204" pitchFamily="34" charset="0"/>
              </a:rPr>
              <a:t>, kỹ thuật này dựa trên thuật toán REINFORCE và SCST để tiến hành huấn luyện nâng cao cho một mô hình đã được huấn luyện trước đó để đồng nhất cách đánh giá hiệu năng mô hình trong quá trình huấn luyện và kiểm thử sử dụng các độ đo tương ứng là các hàm bất khả vi. </a:t>
            </a:r>
            <a:r>
              <a:rPr lang="en-US" sz="1500" spc="0" dirty="0" err="1">
                <a:effectLst/>
                <a:latin typeface="Times New Roman" panose="02020603050405020304" pitchFamily="18" charset="0"/>
                <a:ea typeface="Arial" panose="020B0604020202020204" pitchFamily="34" charset="0"/>
              </a:rPr>
              <a:t>Mô</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hình</a:t>
            </a:r>
            <a:r>
              <a:rPr lang="en-US" sz="1500" spc="0" dirty="0">
                <a:effectLst/>
                <a:latin typeface="Times New Roman" panose="02020603050405020304" pitchFamily="18" charset="0"/>
                <a:ea typeface="Arial" panose="020B0604020202020204" pitchFamily="34" charset="0"/>
              </a:rPr>
              <a:t> VLCI </a:t>
            </a:r>
            <a:r>
              <a:rPr lang="en-US" sz="1500" spc="0" dirty="0" err="1">
                <a:effectLst/>
                <a:latin typeface="Times New Roman" panose="02020603050405020304" pitchFamily="18" charset="0"/>
                <a:ea typeface="Arial" panose="020B0604020202020204" pitchFamily="34" charset="0"/>
              </a:rPr>
              <a:t>sau</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khi</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đã</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được</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huấn</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luyện</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sẽ</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được</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nối</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với</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một</a:t>
            </a:r>
            <a:r>
              <a:rPr lang="en-US" sz="1500" spc="0" dirty="0">
                <a:effectLst/>
                <a:latin typeface="Times New Roman" panose="02020603050405020304" pitchFamily="18" charset="0"/>
                <a:ea typeface="Arial" panose="020B0604020202020204" pitchFamily="34" charset="0"/>
              </a:rPr>
              <a:t> sampling module </a:t>
            </a:r>
            <a:r>
              <a:rPr lang="en-US" sz="1500" spc="0" dirty="0" err="1">
                <a:effectLst/>
                <a:latin typeface="Times New Roman" panose="02020603050405020304" pitchFamily="18" charset="0"/>
                <a:ea typeface="Arial" panose="020B0604020202020204" pitchFamily="34" charset="0"/>
              </a:rPr>
              <a:t>hoạt</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động</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theo</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nguyên</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tắc</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của</a:t>
            </a:r>
            <a:r>
              <a:rPr lang="en-US" sz="1500" spc="0" dirty="0">
                <a:effectLst/>
                <a:latin typeface="Times New Roman" panose="02020603050405020304" pitchFamily="18" charset="0"/>
                <a:ea typeface="Arial" panose="020B0604020202020204" pitchFamily="34" charset="0"/>
              </a:rPr>
              <a:t> B-SCST </a:t>
            </a:r>
            <a:r>
              <a:rPr lang="en-US" sz="1500" spc="0" dirty="0" err="1">
                <a:effectLst/>
                <a:latin typeface="Times New Roman" panose="02020603050405020304" pitchFamily="18" charset="0"/>
                <a:ea typeface="Arial" panose="020B0604020202020204" pitchFamily="34" charset="0"/>
              </a:rPr>
              <a:t>để</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tạo</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ra</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các</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chuỗi</a:t>
            </a:r>
            <a:r>
              <a:rPr lang="en-US" sz="1500" spc="0" dirty="0">
                <a:effectLst/>
                <a:latin typeface="Times New Roman" panose="02020603050405020304" pitchFamily="18" charset="0"/>
                <a:ea typeface="Arial" panose="020B0604020202020204" pitchFamily="34" charset="0"/>
              </a:rPr>
              <a:t> con </a:t>
            </a:r>
            <a:r>
              <a:rPr lang="en-US" sz="1500" spc="0" dirty="0" err="1">
                <a:effectLst/>
                <a:latin typeface="Times New Roman" panose="02020603050405020304" pitchFamily="18" charset="0"/>
                <a:ea typeface="Arial" panose="020B0604020202020204" pitchFamily="34" charset="0"/>
              </a:rPr>
              <a:t>và</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tính</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toán</a:t>
            </a:r>
            <a:r>
              <a:rPr lang="en-US" sz="1500" spc="0" dirty="0">
                <a:effectLst/>
                <a:latin typeface="Times New Roman" panose="02020603050405020304" pitchFamily="18" charset="0"/>
                <a:ea typeface="Arial" panose="020B0604020202020204" pitchFamily="34" charset="0"/>
              </a:rPr>
              <a:t> baseline, </a:t>
            </a:r>
            <a:r>
              <a:rPr lang="en-US" sz="1500" spc="0" dirty="0" err="1">
                <a:effectLst/>
                <a:latin typeface="Times New Roman" panose="02020603050405020304" pitchFamily="18" charset="0"/>
                <a:ea typeface="Arial" panose="020B0604020202020204" pitchFamily="34" charset="0"/>
              </a:rPr>
              <a:t>các</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chuỗi</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này</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sẽ</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được</a:t>
            </a:r>
            <a:r>
              <a:rPr lang="en-US" sz="1500" spc="0" dirty="0">
                <a:effectLst/>
                <a:latin typeface="Times New Roman" panose="02020603050405020304" pitchFamily="18" charset="0"/>
                <a:ea typeface="Arial" panose="020B0604020202020204" pitchFamily="34" charset="0"/>
              </a:rPr>
              <a:t> so </a:t>
            </a:r>
            <a:r>
              <a:rPr lang="en-US" sz="1500" spc="0" dirty="0" err="1">
                <a:effectLst/>
                <a:latin typeface="Times New Roman" panose="02020603050405020304" pitchFamily="18" charset="0"/>
                <a:ea typeface="Arial" panose="020B0604020202020204" pitchFamily="34" charset="0"/>
              </a:rPr>
              <a:t>sánh</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với</a:t>
            </a:r>
            <a:r>
              <a:rPr lang="en-US" sz="1500" spc="0" dirty="0">
                <a:effectLst/>
                <a:latin typeface="Times New Roman" panose="02020603050405020304" pitchFamily="18" charset="0"/>
                <a:ea typeface="Arial" panose="020B0604020202020204" pitchFamily="34" charset="0"/>
              </a:rPr>
              <a:t> baseline </a:t>
            </a:r>
            <a:r>
              <a:rPr lang="en-US" sz="1500" spc="0" dirty="0" err="1">
                <a:effectLst/>
                <a:latin typeface="Times New Roman" panose="02020603050405020304" pitchFamily="18" charset="0"/>
                <a:ea typeface="Arial" panose="020B0604020202020204" pitchFamily="34" charset="0"/>
              </a:rPr>
              <a:t>và</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dùng</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kết</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quả</a:t>
            </a:r>
            <a:r>
              <a:rPr lang="en-US" sz="1500" spc="0" dirty="0">
                <a:effectLst/>
                <a:latin typeface="Times New Roman" panose="02020603050405020304" pitchFamily="18" charset="0"/>
                <a:ea typeface="Arial" panose="020B0604020202020204" pitchFamily="34" charset="0"/>
              </a:rPr>
              <a:t> so </a:t>
            </a:r>
            <a:r>
              <a:rPr lang="en-US" sz="1500" spc="0" dirty="0" err="1">
                <a:effectLst/>
                <a:latin typeface="Times New Roman" panose="02020603050405020304" pitchFamily="18" charset="0"/>
                <a:ea typeface="Arial" panose="020B0604020202020204" pitchFamily="34" charset="0"/>
              </a:rPr>
              <a:t>sánh</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này</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để</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cập</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nhật</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tham</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số</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của</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mô</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hình</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dựa</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trên</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hàm</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mất</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mát</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được</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quy</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định</a:t>
            </a:r>
            <a:r>
              <a:rPr lang="en-US" sz="1500" spc="0" dirty="0">
                <a:effectLst/>
                <a:latin typeface="Times New Roman" panose="02020603050405020304" pitchFamily="18" charset="0"/>
                <a:ea typeface="Arial" panose="020B0604020202020204" pitchFamily="34" charset="0"/>
              </a:rPr>
              <a:t> </a:t>
            </a:r>
            <a:r>
              <a:rPr lang="en-US" sz="1500" spc="0" dirty="0" err="1">
                <a:effectLst/>
                <a:latin typeface="Times New Roman" panose="02020603050405020304" pitchFamily="18" charset="0"/>
                <a:ea typeface="Arial" panose="020B0604020202020204" pitchFamily="34" charset="0"/>
              </a:rPr>
              <a:t>bởi</a:t>
            </a:r>
            <a:r>
              <a:rPr lang="en-US" sz="1500" spc="0" dirty="0">
                <a:effectLst/>
                <a:latin typeface="Times New Roman" panose="02020603050405020304" pitchFamily="18" charset="0"/>
                <a:ea typeface="Arial" panose="020B0604020202020204" pitchFamily="34" charset="0"/>
              </a:rPr>
              <a:t> B-SCST.</a:t>
            </a:r>
          </a:p>
          <a:p>
            <a:pPr marL="342900" marR="0" lvl="0" indent="-342900" algn="l">
              <a:lnSpc>
                <a:spcPct val="107000"/>
              </a:lnSpc>
              <a:spcBef>
                <a:spcPts val="0"/>
              </a:spcBef>
              <a:spcAft>
                <a:spcPts val="0"/>
              </a:spcAft>
              <a:buSzPts val="1200"/>
              <a:buFont typeface="Arial" panose="020B0604020202020204" pitchFamily="34" charset="0"/>
              <a:buChar char="●"/>
            </a:pPr>
            <a:r>
              <a:rPr lang="vi-VN" sz="1500" b="1" spc="0" dirty="0">
                <a:effectLst/>
                <a:latin typeface="Times New Roman" panose="02020603050405020304" pitchFamily="18" charset="0"/>
                <a:ea typeface="Arial" panose="020B0604020202020204" pitchFamily="34" charset="0"/>
              </a:rPr>
              <a:t>Phân chia 2 tập dữ liệu thành các tập huấn luyện và kiểm thử</a:t>
            </a:r>
            <a:r>
              <a:rPr lang="vi-VN" sz="1500" spc="0" dirty="0">
                <a:effectLst/>
                <a:latin typeface="Times New Roman" panose="02020603050405020304" pitchFamily="18" charset="0"/>
                <a:ea typeface="Arial" panose="020B0604020202020204" pitchFamily="34" charset="0"/>
              </a:rPr>
              <a:t>, tạo ra các phiên bản khác nhau trên tập huấn luyện sử dụng phương pháp tăng cường dữ liệu truyền thống, huấn luyện các mô hình GAN để tạo ra phiên bản dữ liệu huấn luyện có tăng cường dữ liệu sử dụng các lớp mô hình GAN.</a:t>
            </a:r>
            <a:endParaRPr lang="en-US" sz="15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500" b="1" spc="0" dirty="0">
                <a:effectLst/>
                <a:latin typeface="Times New Roman" panose="02020603050405020304" pitchFamily="18" charset="0"/>
                <a:ea typeface="Arial" panose="020B0604020202020204" pitchFamily="34" charset="0"/>
              </a:rPr>
              <a:t>Nghiên cứu cách đánh giá mô hình</a:t>
            </a:r>
            <a:r>
              <a:rPr lang="vi-VN" sz="1500" spc="0" dirty="0">
                <a:effectLst/>
                <a:latin typeface="Times New Roman" panose="02020603050405020304" pitchFamily="18" charset="0"/>
                <a:ea typeface="Arial" panose="020B0604020202020204" pitchFamily="34" charset="0"/>
              </a:rPr>
              <a:t> tạo báo cáo y khoa trên các độ đo ROUGE-L, CIDER, BLEU, METEOR và CE.</a:t>
            </a:r>
            <a:endParaRPr lang="en-US" sz="1500" spc="0" dirty="0">
              <a:effectLst/>
              <a:latin typeface="Times New Roman" panose="02020603050405020304" pitchFamily="18" charset="0"/>
              <a:ea typeface="Arial" panose="020B0604020202020204" pitchFamily="34" charset="0"/>
            </a:endParaRPr>
          </a:p>
          <a:p>
            <a:pPr marL="0" lvl="0" indent="0" algn="l" rtl="0">
              <a:lnSpc>
                <a:spcPct val="100000"/>
              </a:lnSpc>
              <a:spcBef>
                <a:spcPts val="0"/>
              </a:spcBef>
              <a:spcAft>
                <a:spcPts val="0"/>
              </a:spcAft>
              <a:buSzPts val="3600"/>
              <a:buNone/>
            </a:pPr>
            <a:endParaRPr lang="en-US" sz="1500" dirty="0"/>
          </a:p>
        </p:txBody>
      </p:sp>
      <p:sp>
        <p:nvSpPr>
          <p:cNvPr id="5" name="Google Shape;300;g272ff110331_0_17">
            <a:extLst>
              <a:ext uri="{FF2B5EF4-FFF2-40B4-BE49-F238E27FC236}">
                <a16:creationId xmlns:a16="http://schemas.microsoft.com/office/drawing/2014/main" id="{784F9CED-3B42-621A-BA3E-8A8E75C2E411}"/>
              </a:ext>
            </a:extLst>
          </p:cNvPr>
          <p:cNvSpPr txBox="1">
            <a:spLocks noGrp="1"/>
          </p:cNvSpPr>
          <p:nvPr>
            <p:ph type="title"/>
          </p:nvPr>
        </p:nvSpPr>
        <p:spPr>
          <a:xfrm>
            <a:off x="607050" y="95715"/>
            <a:ext cx="787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500" dirty="0" err="1">
                <a:solidFill>
                  <a:schemeClr val="dk1"/>
                </a:solidFill>
              </a:rPr>
              <a:t>Phương</a:t>
            </a:r>
            <a:r>
              <a:rPr lang="en-US" sz="2500" dirty="0">
                <a:solidFill>
                  <a:schemeClr val="dk1"/>
                </a:solidFill>
              </a:rPr>
              <a:t> </a:t>
            </a:r>
            <a:r>
              <a:rPr lang="en-US" sz="2500" dirty="0" err="1">
                <a:solidFill>
                  <a:schemeClr val="dk1"/>
                </a:solidFill>
              </a:rPr>
              <a:t>pháp</a:t>
            </a:r>
            <a:endParaRPr sz="2500" dirty="0">
              <a:solidFill>
                <a:schemeClr val="dk1"/>
              </a:solidFill>
            </a:endParaRPr>
          </a:p>
        </p:txBody>
      </p:sp>
      <p:pic>
        <p:nvPicPr>
          <p:cNvPr id="12" name="Audio 11">
            <a:hlinkClick r:id="" action="ppaction://media"/>
            <a:extLst>
              <a:ext uri="{FF2B5EF4-FFF2-40B4-BE49-F238E27FC236}">
                <a16:creationId xmlns:a16="http://schemas.microsoft.com/office/drawing/2014/main" id="{5D8F074B-74FB-7683-441A-375317ED8D9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50460171"/>
      </p:ext>
    </p:extLst>
  </p:cSld>
  <p:clrMapOvr>
    <a:masterClrMapping/>
  </p:clrMapOvr>
  <mc:AlternateContent xmlns:mc="http://schemas.openxmlformats.org/markup-compatibility/2006">
    <mc:Choice xmlns:p14="http://schemas.microsoft.com/office/powerpoint/2010/main" Requires="p14">
      <p:transition spd="slow" p14:dur="2000" advTm="57243"/>
    </mc:Choice>
    <mc:Fallback>
      <p:transition spd="slow" advTm="57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0;g272ff110331_0_17">
            <a:extLst>
              <a:ext uri="{FF2B5EF4-FFF2-40B4-BE49-F238E27FC236}">
                <a16:creationId xmlns:a16="http://schemas.microsoft.com/office/drawing/2014/main" id="{44ECD3CB-F7BA-FEB2-C95F-7B8B9943097F}"/>
              </a:ext>
            </a:extLst>
          </p:cNvPr>
          <p:cNvSpPr txBox="1">
            <a:spLocks noGrp="1"/>
          </p:cNvSpPr>
          <p:nvPr>
            <p:ph type="title"/>
          </p:nvPr>
        </p:nvSpPr>
        <p:spPr>
          <a:xfrm>
            <a:off x="294817" y="81769"/>
            <a:ext cx="787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500" dirty="0" err="1">
                <a:solidFill>
                  <a:schemeClr val="dk1"/>
                </a:solidFill>
              </a:rPr>
              <a:t>Phương</a:t>
            </a:r>
            <a:r>
              <a:rPr lang="en-US" sz="2500" dirty="0">
                <a:solidFill>
                  <a:schemeClr val="dk1"/>
                </a:solidFill>
              </a:rPr>
              <a:t> </a:t>
            </a:r>
            <a:r>
              <a:rPr lang="en-US" sz="2500" dirty="0" err="1">
                <a:solidFill>
                  <a:schemeClr val="dk1"/>
                </a:solidFill>
              </a:rPr>
              <a:t>pháp</a:t>
            </a:r>
            <a:endParaRPr sz="2500" dirty="0">
              <a:solidFill>
                <a:schemeClr val="dk1"/>
              </a:solidFill>
            </a:endParaRPr>
          </a:p>
        </p:txBody>
      </p:sp>
      <p:pic>
        <p:nvPicPr>
          <p:cNvPr id="3" name="Picture 2" descr="A diagram of a diagram&#10;&#10;Description automatically generated with medium confidence">
            <a:extLst>
              <a:ext uri="{FF2B5EF4-FFF2-40B4-BE49-F238E27FC236}">
                <a16:creationId xmlns:a16="http://schemas.microsoft.com/office/drawing/2014/main" id="{10D48094-3658-012C-63A5-623EA60AD9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7672" y="654469"/>
            <a:ext cx="8849183" cy="4510625"/>
          </a:xfrm>
          <a:prstGeom prst="rect">
            <a:avLst/>
          </a:prstGeom>
        </p:spPr>
      </p:pic>
      <p:pic>
        <p:nvPicPr>
          <p:cNvPr id="13" name="Audio 12">
            <a:hlinkClick r:id="" action="ppaction://media"/>
            <a:extLst>
              <a:ext uri="{FF2B5EF4-FFF2-40B4-BE49-F238E27FC236}">
                <a16:creationId xmlns:a16="http://schemas.microsoft.com/office/drawing/2014/main" id="{720D92A7-2F12-9728-AEA4-987D766212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10933552"/>
      </p:ext>
    </p:extLst>
  </p:cSld>
  <p:clrMapOvr>
    <a:masterClrMapping/>
  </p:clrMapOvr>
  <mc:AlternateContent xmlns:mc="http://schemas.openxmlformats.org/markup-compatibility/2006">
    <mc:Choice xmlns:p14="http://schemas.microsoft.com/office/powerpoint/2010/main" Requires="p14">
      <p:transition spd="slow" p14:dur="2000" advTm="4975"/>
    </mc:Choice>
    <mc:Fallback>
      <p:transition spd="slow" advTm="4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DE3AAC3F-0E4C-3A6F-B4EC-4A366B2FF490}"/>
              </a:ext>
            </a:extLst>
          </p:cNvPr>
          <p:cNvSpPr>
            <a:spLocks noGrp="1"/>
          </p:cNvSpPr>
          <p:nvPr>
            <p:ph type="body" sz="quarter" idx="10"/>
          </p:nvPr>
        </p:nvSpPr>
        <p:spPr>
          <a:xfrm>
            <a:off x="607050" y="780850"/>
            <a:ext cx="7878600" cy="4266935"/>
          </a:xfrm>
        </p:spPr>
        <p:txBody>
          <a:bodyPr/>
          <a:lstStyle/>
          <a:p>
            <a:pPr marL="342900" marR="0" lvl="0" indent="-342900" algn="l">
              <a:lnSpc>
                <a:spcPct val="107000"/>
              </a:lnSpc>
              <a:spcBef>
                <a:spcPts val="0"/>
              </a:spcBef>
              <a:spcAft>
                <a:spcPts val="80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Huấn luyện mô hình VLCI-base</a:t>
            </a:r>
            <a:r>
              <a:rPr lang="vi-VN" sz="1600" spc="0" dirty="0">
                <a:effectLst/>
                <a:latin typeface="Times New Roman" panose="02020603050405020304" pitchFamily="18" charset="0"/>
                <a:ea typeface="Arial" panose="020B0604020202020204" pitchFamily="34" charset="0"/>
              </a:rPr>
              <a:t> trên 2 bộ dữ liệu IU-Xray và MIMIC-CXR trong cả trường hợp sử dụng phương pháp tăng cường dữ liệu truyền thống và phương pháp sử dụng các mô hình GAN.</a:t>
            </a:r>
            <a:endParaRPr lang="en-US" sz="16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Huấn luyện mô hình VLCI with B-SCST </a:t>
            </a:r>
            <a:r>
              <a:rPr lang="vi-VN" sz="1600" spc="0" dirty="0">
                <a:effectLst/>
                <a:latin typeface="Times New Roman" panose="02020603050405020304" pitchFamily="18" charset="0"/>
                <a:ea typeface="Arial" panose="020B0604020202020204" pitchFamily="34" charset="0"/>
              </a:rPr>
              <a:t>từ mô hình VLCI-base đã được huấn luyện trước đó trên các phiên bản áp dụng tăng cường dữ liệu khác nhau của 2 bộ dữ liệu IU-Xray và MIMIC-CXR, hàm điểm thưởng sử dụng độ đo ROUGE-L đo xâu con chung dài chất giữa chuỗi dự đoán và chuỗi tham chiếu, nhằm khuyến khích mô hình tiến hành cập nhật tham số để đạt được kết quả cao hơn trên độ đo này tức tạo ra chuỗi dự đoán khớp với chuỗi tham chiếu, đồng thời đồng nhất quá trình huấn luyện và kiểm thử.</a:t>
            </a:r>
            <a:endParaRPr lang="en-US" sz="16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Đánh giá hiệu năng của mô hình VLCI-with B-SCST so với mô hình VLCI-base </a:t>
            </a:r>
            <a:r>
              <a:rPr lang="vi-VN" sz="1600" spc="0" dirty="0">
                <a:effectLst/>
                <a:latin typeface="Times New Roman" panose="02020603050405020304" pitchFamily="18" charset="0"/>
                <a:ea typeface="Arial" panose="020B0604020202020204" pitchFamily="34" charset="0"/>
              </a:rPr>
              <a:t>trên 2 bộ dữ liệu, trong cả trường hợp tăng cường dữ liệu theo hướng truyền thống và sử dụng GAN.</a:t>
            </a:r>
            <a:endParaRPr lang="en-US" sz="16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en-US" sz="1600" dirty="0" err="1">
                <a:latin typeface="Times New Roman" panose="02020603050405020304" pitchFamily="18" charset="0"/>
                <a:ea typeface="Arial" panose="020B0604020202020204" pitchFamily="34" charset="0"/>
              </a:rPr>
              <a:t>Xây</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dựng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chương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trình</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ứng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dụng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để</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khảo</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sát</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hiệu</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năng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của</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mô</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hình</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trên</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các</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ảnh</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chụp</a:t>
            </a:r>
            <a:r>
              <a:rPr lang="en-US" sz="1600" dirty="0">
                <a:latin typeface="Times New Roman" panose="02020603050405020304" pitchFamily="18" charset="0"/>
                <a:ea typeface="Arial" panose="020B0604020202020204" pitchFamily="34" charset="0"/>
              </a:rPr>
              <a:t> X-</a:t>
            </a:r>
            <a:r>
              <a:rPr lang="en-US" sz="1600" dirty="0" err="1">
                <a:latin typeface="Times New Roman" panose="02020603050405020304" pitchFamily="18" charset="0"/>
                <a:ea typeface="Arial" panose="020B0604020202020204" pitchFamily="34" charset="0"/>
              </a:rPr>
              <a:t>quang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ngực</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để</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tạo</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ra</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các</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báo</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cáo</a:t>
            </a:r>
            <a:r>
              <a:rPr lang="en-US" sz="1600" dirty="0">
                <a:latin typeface="Times New Roman" panose="02020603050405020304" pitchFamily="18" charset="0"/>
                <a:ea typeface="Arial" panose="020B0604020202020204" pitchFamily="34" charset="0"/>
              </a:rPr>
              <a:t> y khoa </a:t>
            </a:r>
            <a:r>
              <a:rPr lang="en-US" sz="1600" dirty="0" err="1">
                <a:latin typeface="Times New Roman" panose="02020603050405020304" pitchFamily="18" charset="0"/>
                <a:ea typeface="Arial" panose="020B0604020202020204" pitchFamily="34" charset="0"/>
              </a:rPr>
              <a:t>tương</a:t>
            </a:r>
            <a:r>
              <a:rPr lang="en-US" sz="1600" dirty="0">
                <a:latin typeface="Times New Roman" panose="02020603050405020304" pitchFamily="18" charset="0"/>
                <a:ea typeface="Arial" panose="020B0604020202020204" pitchFamily="34" charset="0"/>
              </a:rPr>
              <a:t> </a:t>
            </a:r>
            <a:r>
              <a:rPr lang="en-US" sz="1600" dirty="0" err="1">
                <a:latin typeface="Times New Roman" panose="02020603050405020304" pitchFamily="18" charset="0"/>
                <a:ea typeface="Arial" panose="020B0604020202020204" pitchFamily="34" charset="0"/>
              </a:rPr>
              <a:t>ứng</a:t>
            </a:r>
            <a:r>
              <a:rPr lang="en-US" sz="1600" dirty="0">
                <a:latin typeface="Times New Roman" panose="02020603050405020304" pitchFamily="18" charset="0"/>
                <a:ea typeface="Arial" panose="020B0604020202020204" pitchFamily="34" charset="0"/>
              </a:rPr>
              <a:t>.</a:t>
            </a:r>
            <a:endParaRPr lang="en-US" sz="1600" spc="0" dirty="0">
              <a:effectLst/>
              <a:latin typeface="Times New Roman" panose="02020603050405020304" pitchFamily="18" charset="0"/>
              <a:ea typeface="Arial" panose="020B0604020202020204" pitchFamily="34" charset="0"/>
            </a:endParaRPr>
          </a:p>
        </p:txBody>
      </p:sp>
      <p:sp>
        <p:nvSpPr>
          <p:cNvPr id="6" name="Google Shape;300;g272ff110331_0_17">
            <a:extLst>
              <a:ext uri="{FF2B5EF4-FFF2-40B4-BE49-F238E27FC236}">
                <a16:creationId xmlns:a16="http://schemas.microsoft.com/office/drawing/2014/main" id="{34E3B941-AC92-321F-9226-3705B1022E49}"/>
              </a:ext>
            </a:extLst>
          </p:cNvPr>
          <p:cNvSpPr txBox="1">
            <a:spLocks noGrp="1"/>
          </p:cNvSpPr>
          <p:nvPr>
            <p:ph type="title"/>
          </p:nvPr>
        </p:nvSpPr>
        <p:spPr>
          <a:xfrm>
            <a:off x="607050" y="208150"/>
            <a:ext cx="787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500" dirty="0" err="1">
                <a:solidFill>
                  <a:schemeClr val="dk1"/>
                </a:solidFill>
              </a:rPr>
              <a:t>Phương</a:t>
            </a:r>
            <a:r>
              <a:rPr lang="en-US" sz="2500" dirty="0">
                <a:solidFill>
                  <a:schemeClr val="dk1"/>
                </a:solidFill>
              </a:rPr>
              <a:t> </a:t>
            </a:r>
            <a:r>
              <a:rPr lang="en-US" sz="2500" dirty="0" err="1">
                <a:solidFill>
                  <a:schemeClr val="dk1"/>
                </a:solidFill>
              </a:rPr>
              <a:t>pháp</a:t>
            </a:r>
            <a:endParaRPr sz="2500" dirty="0">
              <a:solidFill>
                <a:schemeClr val="dk1"/>
              </a:solidFill>
            </a:endParaRPr>
          </a:p>
        </p:txBody>
      </p:sp>
      <p:pic>
        <p:nvPicPr>
          <p:cNvPr id="14" name="Audio 13">
            <a:hlinkClick r:id="" action="ppaction://media"/>
            <a:extLst>
              <a:ext uri="{FF2B5EF4-FFF2-40B4-BE49-F238E27FC236}">
                <a16:creationId xmlns:a16="http://schemas.microsoft.com/office/drawing/2014/main" id="{6A3CB925-A5A0-3C67-1EC2-E0076A80390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97737977"/>
      </p:ext>
    </p:extLst>
  </p:cSld>
  <p:clrMapOvr>
    <a:masterClrMapping/>
  </p:clrMapOvr>
  <mc:AlternateContent xmlns:mc="http://schemas.openxmlformats.org/markup-compatibility/2006">
    <mc:Choice xmlns:p14="http://schemas.microsoft.com/office/powerpoint/2010/main" Requires="p14">
      <p:transition spd="slow" p14:dur="2000" advTm="48300"/>
    </mc:Choice>
    <mc:Fallback>
      <p:transition spd="slow" advTm="4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7"/>
          <p:cNvSpPr txBox="1">
            <a:spLocks noGrp="1"/>
          </p:cNvSpPr>
          <p:nvPr>
            <p:ph type="title" idx="2"/>
          </p:nvPr>
        </p:nvSpPr>
        <p:spPr>
          <a:xfrm>
            <a:off x="914350" y="1708931"/>
            <a:ext cx="1273200" cy="82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a:t>04</a:t>
            </a:r>
            <a:endParaRPr/>
          </a:p>
        </p:txBody>
      </p:sp>
      <p:sp>
        <p:nvSpPr>
          <p:cNvPr id="312" name="Google Shape;312;p17"/>
          <p:cNvSpPr txBox="1">
            <a:spLocks noGrp="1"/>
          </p:cNvSpPr>
          <p:nvPr>
            <p:ph type="title"/>
          </p:nvPr>
        </p:nvSpPr>
        <p:spPr>
          <a:xfrm>
            <a:off x="1994075" y="1774700"/>
            <a:ext cx="7804800" cy="81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5400" b="1" dirty="0" err="1">
                <a:solidFill>
                  <a:schemeClr val="dk1"/>
                </a:solidFill>
              </a:rPr>
              <a:t>Kết</a:t>
            </a:r>
            <a:r>
              <a:rPr lang="en-US" sz="5400" b="1" dirty="0">
                <a:solidFill>
                  <a:schemeClr val="dk1"/>
                </a:solidFill>
              </a:rPr>
              <a:t> </a:t>
            </a:r>
            <a:r>
              <a:rPr lang="en-US" sz="5400" b="1" dirty="0" err="1">
                <a:solidFill>
                  <a:schemeClr val="dk1"/>
                </a:solidFill>
              </a:rPr>
              <a:t>quả</a:t>
            </a:r>
            <a:r>
              <a:rPr lang="en-US" sz="5400" b="1" dirty="0">
                <a:solidFill>
                  <a:schemeClr val="dk1"/>
                </a:solidFill>
              </a:rPr>
              <a:t> </a:t>
            </a:r>
            <a:r>
              <a:rPr lang="en-US" sz="5400" b="1" dirty="0" err="1">
                <a:solidFill>
                  <a:schemeClr val="dk1"/>
                </a:solidFill>
              </a:rPr>
              <a:t>mong</a:t>
            </a:r>
            <a:r>
              <a:rPr lang="en-US" sz="5400" b="1" dirty="0">
                <a:solidFill>
                  <a:schemeClr val="dk1"/>
                </a:solidFill>
              </a:rPr>
              <a:t> </a:t>
            </a:r>
            <a:r>
              <a:rPr lang="en-US" sz="5400" b="1" dirty="0" err="1">
                <a:solidFill>
                  <a:schemeClr val="dk1"/>
                </a:solidFill>
              </a:rPr>
              <a:t>đợi</a:t>
            </a:r>
            <a:endParaRPr sz="5400" dirty="0"/>
          </a:p>
        </p:txBody>
      </p:sp>
      <p:grpSp>
        <p:nvGrpSpPr>
          <p:cNvPr id="313" name="Google Shape;313;p17"/>
          <p:cNvGrpSpPr/>
          <p:nvPr/>
        </p:nvGrpSpPr>
        <p:grpSpPr>
          <a:xfrm>
            <a:off x="601025" y="4109475"/>
            <a:ext cx="812402" cy="555675"/>
            <a:chOff x="601025" y="4109475"/>
            <a:chExt cx="812402" cy="555675"/>
          </a:xfrm>
        </p:grpSpPr>
        <p:sp>
          <p:nvSpPr>
            <p:cNvPr id="314" name="Google Shape;314;p17"/>
            <p:cNvSpPr/>
            <p:nvPr/>
          </p:nvSpPr>
          <p:spPr>
            <a:xfrm flipH="1">
              <a:off x="748925" y="45983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7"/>
            <p:cNvSpPr/>
            <p:nvPr/>
          </p:nvSpPr>
          <p:spPr>
            <a:xfrm>
              <a:off x="601025" y="410947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sp>
        <p:nvSpPr>
          <p:cNvPr id="316" name="Google Shape;316;p17"/>
          <p:cNvSpPr/>
          <p:nvPr/>
        </p:nvSpPr>
        <p:spPr>
          <a:xfrm rot="-257646">
            <a:off x="1172425" y="670760"/>
            <a:ext cx="478063"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-9</a:t>
            </a:r>
          </a:p>
        </p:txBody>
      </p:sp>
      <p:sp>
        <p:nvSpPr>
          <p:cNvPr id="317" name="Google Shape;317;p17"/>
          <p:cNvSpPr/>
          <p:nvPr/>
        </p:nvSpPr>
        <p:spPr>
          <a:xfrm rot="805715">
            <a:off x="5822177" y="3582867"/>
            <a:ext cx="466139" cy="35427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-5</a:t>
            </a:r>
          </a:p>
        </p:txBody>
      </p:sp>
      <p:grpSp>
        <p:nvGrpSpPr>
          <p:cNvPr id="318" name="Google Shape;318;p17"/>
          <p:cNvGrpSpPr/>
          <p:nvPr/>
        </p:nvGrpSpPr>
        <p:grpSpPr>
          <a:xfrm>
            <a:off x="6654021" y="3783337"/>
            <a:ext cx="1628941" cy="1071045"/>
            <a:chOff x="6970075" y="3722775"/>
            <a:chExt cx="1546806" cy="1017040"/>
          </a:xfrm>
        </p:grpSpPr>
        <p:sp>
          <p:nvSpPr>
            <p:cNvPr id="319" name="Google Shape;319;p17"/>
            <p:cNvSpPr/>
            <p:nvPr/>
          </p:nvSpPr>
          <p:spPr>
            <a:xfrm>
              <a:off x="6970075" y="4084966"/>
              <a:ext cx="1385713" cy="293308"/>
            </a:xfrm>
            <a:custGeom>
              <a:avLst/>
              <a:gdLst/>
              <a:ahLst/>
              <a:cxnLst/>
              <a:rect l="l" t="t" r="r" b="b"/>
              <a:pathLst>
                <a:path w="32112" h="6797" extrusionOk="0">
                  <a:moveTo>
                    <a:pt x="1" y="1"/>
                  </a:moveTo>
                  <a:lnTo>
                    <a:pt x="61" y="1166"/>
                  </a:lnTo>
                  <a:lnTo>
                    <a:pt x="359" y="5766"/>
                  </a:lnTo>
                  <a:lnTo>
                    <a:pt x="419" y="6796"/>
                  </a:lnTo>
                  <a:lnTo>
                    <a:pt x="30513" y="6796"/>
                  </a:lnTo>
                  <a:cubicBezTo>
                    <a:pt x="30722" y="6602"/>
                    <a:pt x="32111" y="5243"/>
                    <a:pt x="31977" y="3122"/>
                  </a:cubicBezTo>
                  <a:cubicBezTo>
                    <a:pt x="31872" y="1345"/>
                    <a:pt x="30767" y="240"/>
                    <a:pt x="305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7"/>
            <p:cNvSpPr/>
            <p:nvPr/>
          </p:nvSpPr>
          <p:spPr>
            <a:xfrm>
              <a:off x="6972664" y="4135240"/>
              <a:ext cx="1320596" cy="198545"/>
            </a:xfrm>
            <a:custGeom>
              <a:avLst/>
              <a:gdLst/>
              <a:ahLst/>
              <a:cxnLst/>
              <a:rect l="l" t="t" r="r" b="b"/>
              <a:pathLst>
                <a:path w="30603" h="4601" extrusionOk="0">
                  <a:moveTo>
                    <a:pt x="1" y="1"/>
                  </a:moveTo>
                  <a:lnTo>
                    <a:pt x="299" y="4601"/>
                  </a:lnTo>
                  <a:lnTo>
                    <a:pt x="28795" y="4601"/>
                  </a:lnTo>
                  <a:cubicBezTo>
                    <a:pt x="29915" y="4168"/>
                    <a:pt x="30602" y="3062"/>
                    <a:pt x="30453" y="1957"/>
                  </a:cubicBezTo>
                  <a:cubicBezTo>
                    <a:pt x="30334" y="1076"/>
                    <a:pt x="29676" y="314"/>
                    <a:pt x="287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7"/>
            <p:cNvSpPr/>
            <p:nvPr/>
          </p:nvSpPr>
          <p:spPr>
            <a:xfrm>
              <a:off x="6975901" y="4186162"/>
              <a:ext cx="1247107" cy="43"/>
            </a:xfrm>
            <a:custGeom>
              <a:avLst/>
              <a:gdLst/>
              <a:ahLst/>
              <a:cxnLst/>
              <a:rect l="l" t="t" r="r" b="b"/>
              <a:pathLst>
                <a:path w="28900" h="1" fill="none" extrusionOk="0">
                  <a:moveTo>
                    <a:pt x="0" y="1"/>
                  </a:moveTo>
                  <a:lnTo>
                    <a:pt x="288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7"/>
            <p:cNvSpPr/>
            <p:nvPr/>
          </p:nvSpPr>
          <p:spPr>
            <a:xfrm>
              <a:off x="6975901" y="4237731"/>
              <a:ext cx="1247107" cy="43"/>
            </a:xfrm>
            <a:custGeom>
              <a:avLst/>
              <a:gdLst/>
              <a:ahLst/>
              <a:cxnLst/>
              <a:rect l="l" t="t" r="r" b="b"/>
              <a:pathLst>
                <a:path w="28900" h="1" fill="none" extrusionOk="0">
                  <a:moveTo>
                    <a:pt x="0" y="0"/>
                  </a:moveTo>
                  <a:lnTo>
                    <a:pt x="288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7"/>
            <p:cNvSpPr/>
            <p:nvPr/>
          </p:nvSpPr>
          <p:spPr>
            <a:xfrm>
              <a:off x="6975901" y="4289300"/>
              <a:ext cx="1247107" cy="43"/>
            </a:xfrm>
            <a:custGeom>
              <a:avLst/>
              <a:gdLst/>
              <a:ahLst/>
              <a:cxnLst/>
              <a:rect l="l" t="t" r="r" b="b"/>
              <a:pathLst>
                <a:path w="28900" h="1" fill="none" extrusionOk="0">
                  <a:moveTo>
                    <a:pt x="0" y="0"/>
                  </a:moveTo>
                  <a:lnTo>
                    <a:pt x="288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7"/>
            <p:cNvSpPr/>
            <p:nvPr/>
          </p:nvSpPr>
          <p:spPr>
            <a:xfrm>
              <a:off x="7112526" y="3722775"/>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9"/>
                  </a:lnTo>
                  <a:lnTo>
                    <a:pt x="32320" y="1106"/>
                  </a:lnTo>
                  <a:lnTo>
                    <a:pt x="3229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7"/>
            <p:cNvSpPr/>
            <p:nvPr/>
          </p:nvSpPr>
          <p:spPr>
            <a:xfrm>
              <a:off x="7592698" y="3770460"/>
              <a:ext cx="922903" cy="266855"/>
            </a:xfrm>
            <a:custGeom>
              <a:avLst/>
              <a:gdLst/>
              <a:ahLst/>
              <a:cxnLst/>
              <a:rect l="l" t="t" r="r" b="b"/>
              <a:pathLst>
                <a:path w="21387" h="6184" extrusionOk="0">
                  <a:moveTo>
                    <a:pt x="1867" y="1"/>
                  </a:moveTo>
                  <a:cubicBezTo>
                    <a:pt x="1688" y="105"/>
                    <a:pt x="329" y="1001"/>
                    <a:pt x="149" y="2689"/>
                  </a:cubicBezTo>
                  <a:cubicBezTo>
                    <a:pt x="0" y="4063"/>
                    <a:pt x="672" y="5407"/>
                    <a:pt x="1867" y="6184"/>
                  </a:cubicBezTo>
                  <a:lnTo>
                    <a:pt x="21387" y="6184"/>
                  </a:lnTo>
                  <a:lnTo>
                    <a:pt x="2119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7"/>
            <p:cNvSpPr/>
            <p:nvPr/>
          </p:nvSpPr>
          <p:spPr>
            <a:xfrm>
              <a:off x="7191799" y="3864579"/>
              <a:ext cx="333224" cy="79271"/>
            </a:xfrm>
            <a:custGeom>
              <a:avLst/>
              <a:gdLst/>
              <a:ahLst/>
              <a:cxnLst/>
              <a:rect l="l" t="t" r="r" b="b"/>
              <a:pathLst>
                <a:path w="7722" h="1837" extrusionOk="0">
                  <a:moveTo>
                    <a:pt x="3869" y="0"/>
                  </a:moveTo>
                  <a:cubicBezTo>
                    <a:pt x="1733" y="0"/>
                    <a:pt x="1" y="403"/>
                    <a:pt x="1" y="911"/>
                  </a:cubicBezTo>
                  <a:cubicBezTo>
                    <a:pt x="1" y="1419"/>
                    <a:pt x="1733" y="1837"/>
                    <a:pt x="3869" y="1837"/>
                  </a:cubicBezTo>
                  <a:cubicBezTo>
                    <a:pt x="5989" y="1837"/>
                    <a:pt x="7722" y="1419"/>
                    <a:pt x="7722" y="911"/>
                  </a:cubicBezTo>
                  <a:cubicBezTo>
                    <a:pt x="7722" y="403"/>
                    <a:pt x="5989" y="0"/>
                    <a:pt x="386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7"/>
            <p:cNvSpPr/>
            <p:nvPr/>
          </p:nvSpPr>
          <p:spPr>
            <a:xfrm>
              <a:off x="7660363" y="3854265"/>
              <a:ext cx="850104" cy="43"/>
            </a:xfrm>
            <a:custGeom>
              <a:avLst/>
              <a:gdLst/>
              <a:ahLst/>
              <a:cxnLst/>
              <a:rect l="l" t="t" r="r" b="b"/>
              <a:pathLst>
                <a:path w="19700" h="1" fill="none" extrusionOk="0">
                  <a:moveTo>
                    <a:pt x="0" y="0"/>
                  </a:moveTo>
                  <a:lnTo>
                    <a:pt x="196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7"/>
            <p:cNvSpPr/>
            <p:nvPr/>
          </p:nvSpPr>
          <p:spPr>
            <a:xfrm>
              <a:off x="7660363" y="3905791"/>
              <a:ext cx="850104" cy="43"/>
            </a:xfrm>
            <a:custGeom>
              <a:avLst/>
              <a:gdLst/>
              <a:ahLst/>
              <a:cxnLst/>
              <a:rect l="l" t="t" r="r" b="b"/>
              <a:pathLst>
                <a:path w="19700" h="1" fill="none" extrusionOk="0">
                  <a:moveTo>
                    <a:pt x="0" y="1"/>
                  </a:moveTo>
                  <a:lnTo>
                    <a:pt x="19699" y="1"/>
                  </a:ln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7"/>
            <p:cNvSpPr/>
            <p:nvPr/>
          </p:nvSpPr>
          <p:spPr>
            <a:xfrm>
              <a:off x="7660363" y="3957360"/>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7"/>
            <p:cNvSpPr/>
            <p:nvPr/>
          </p:nvSpPr>
          <p:spPr>
            <a:xfrm>
              <a:off x="7112526" y="4377593"/>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8"/>
                  </a:lnTo>
                  <a:lnTo>
                    <a:pt x="32320" y="1105"/>
                  </a:lnTo>
                  <a:lnTo>
                    <a:pt x="3229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7"/>
            <p:cNvSpPr/>
            <p:nvPr/>
          </p:nvSpPr>
          <p:spPr>
            <a:xfrm>
              <a:off x="7592698" y="4425278"/>
              <a:ext cx="922903" cy="267502"/>
            </a:xfrm>
            <a:custGeom>
              <a:avLst/>
              <a:gdLst/>
              <a:ahLst/>
              <a:cxnLst/>
              <a:rect l="l" t="t" r="r" b="b"/>
              <a:pathLst>
                <a:path w="21387" h="6199" extrusionOk="0">
                  <a:moveTo>
                    <a:pt x="1867" y="0"/>
                  </a:moveTo>
                  <a:cubicBezTo>
                    <a:pt x="1688" y="120"/>
                    <a:pt x="329" y="1001"/>
                    <a:pt x="149" y="2704"/>
                  </a:cubicBezTo>
                  <a:cubicBezTo>
                    <a:pt x="0" y="4063"/>
                    <a:pt x="672" y="5407"/>
                    <a:pt x="1867" y="6198"/>
                  </a:cubicBezTo>
                  <a:lnTo>
                    <a:pt x="21387" y="6198"/>
                  </a:lnTo>
                  <a:lnTo>
                    <a:pt x="2119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7"/>
            <p:cNvSpPr/>
            <p:nvPr/>
          </p:nvSpPr>
          <p:spPr>
            <a:xfrm>
              <a:off x="7660363" y="4509040"/>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7"/>
            <p:cNvSpPr/>
            <p:nvPr/>
          </p:nvSpPr>
          <p:spPr>
            <a:xfrm>
              <a:off x="7660363" y="4560609"/>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7"/>
            <p:cNvSpPr/>
            <p:nvPr/>
          </p:nvSpPr>
          <p:spPr>
            <a:xfrm>
              <a:off x="7660363" y="4612825"/>
              <a:ext cx="850104" cy="43"/>
            </a:xfrm>
            <a:custGeom>
              <a:avLst/>
              <a:gdLst/>
              <a:ahLst/>
              <a:cxnLst/>
              <a:rect l="l" t="t" r="r" b="b"/>
              <a:pathLst>
                <a:path w="19700" h="1" fill="none" extrusionOk="0">
                  <a:moveTo>
                    <a:pt x="0" y="0"/>
                  </a:moveTo>
                  <a:lnTo>
                    <a:pt x="196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7"/>
            <p:cNvSpPr/>
            <p:nvPr/>
          </p:nvSpPr>
          <p:spPr>
            <a:xfrm>
              <a:off x="7159563" y="4474258"/>
              <a:ext cx="376419" cy="154702"/>
            </a:xfrm>
            <a:custGeom>
              <a:avLst/>
              <a:gdLst/>
              <a:ahLst/>
              <a:cxnLst/>
              <a:rect l="l" t="t" r="r" b="b"/>
              <a:pathLst>
                <a:path w="8723" h="3585" fill="none" extrusionOk="0">
                  <a:moveTo>
                    <a:pt x="8723" y="3585"/>
                  </a:moveTo>
                  <a:lnTo>
                    <a:pt x="748" y="3585"/>
                  </a:lnTo>
                  <a:cubicBezTo>
                    <a:pt x="628" y="3435"/>
                    <a:pt x="1" y="2704"/>
                    <a:pt x="75" y="1613"/>
                  </a:cubicBezTo>
                  <a:cubicBezTo>
                    <a:pt x="135" y="747"/>
                    <a:pt x="583" y="180"/>
                    <a:pt x="748" y="0"/>
                  </a:cubicBezTo>
                  <a:lnTo>
                    <a:pt x="8723" y="0"/>
                  </a:lnTo>
                  <a:cubicBezTo>
                    <a:pt x="8559" y="284"/>
                    <a:pt x="8260" y="926"/>
                    <a:pt x="8260" y="1793"/>
                  </a:cubicBezTo>
                  <a:cubicBezTo>
                    <a:pt x="8260" y="2659"/>
                    <a:pt x="8559" y="3301"/>
                    <a:pt x="8723" y="3585"/>
                  </a:cubicBez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7"/>
            <p:cNvSpPr/>
            <p:nvPr/>
          </p:nvSpPr>
          <p:spPr>
            <a:xfrm>
              <a:off x="7194388" y="4084966"/>
              <a:ext cx="1092406" cy="43"/>
            </a:xfrm>
            <a:custGeom>
              <a:avLst/>
              <a:gdLst/>
              <a:ahLst/>
              <a:cxnLst/>
              <a:rect l="l" t="t" r="r" b="b"/>
              <a:pathLst>
                <a:path w="25315" h="1" fill="none" extrusionOk="0">
                  <a:moveTo>
                    <a:pt x="0" y="1"/>
                  </a:moveTo>
                  <a:lnTo>
                    <a:pt x="253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7"/>
            <p:cNvSpPr/>
            <p:nvPr/>
          </p:nvSpPr>
          <p:spPr>
            <a:xfrm>
              <a:off x="7194388" y="4377593"/>
              <a:ext cx="1092406" cy="690"/>
            </a:xfrm>
            <a:custGeom>
              <a:avLst/>
              <a:gdLst/>
              <a:ahLst/>
              <a:cxnLst/>
              <a:rect l="l" t="t" r="r" b="b"/>
              <a:pathLst>
                <a:path w="25315" h="16" fill="none" extrusionOk="0">
                  <a:moveTo>
                    <a:pt x="25315" y="15"/>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8" name="Google Shape;338;p17"/>
          <p:cNvSpPr/>
          <p:nvPr/>
        </p:nvSpPr>
        <p:spPr>
          <a:xfrm>
            <a:off x="8430775" y="32142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Audio 8">
            <a:hlinkClick r:id="" action="ppaction://media"/>
            <a:extLst>
              <a:ext uri="{FF2B5EF4-FFF2-40B4-BE49-F238E27FC236}">
                <a16:creationId xmlns:a16="http://schemas.microsoft.com/office/drawing/2014/main" id="{31915A94-1E0B-97FA-46CD-BD966FBB813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85"/>
    </mc:Choice>
    <mc:Fallback>
      <p:transition spd="slow" advTm="1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72ff110331_0_29"/>
          <p:cNvSpPr txBox="1">
            <a:spLocks noGrp="1"/>
          </p:cNvSpPr>
          <p:nvPr>
            <p:ph type="title"/>
          </p:nvPr>
        </p:nvSpPr>
        <p:spPr>
          <a:xfrm>
            <a:off x="607050" y="208150"/>
            <a:ext cx="787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000" dirty="0" err="1">
                <a:solidFill>
                  <a:schemeClr val="dk1"/>
                </a:solidFill>
              </a:rPr>
              <a:t>Kết</a:t>
            </a:r>
            <a:r>
              <a:rPr lang="en-US" sz="3000" dirty="0">
                <a:solidFill>
                  <a:schemeClr val="dk1"/>
                </a:solidFill>
              </a:rPr>
              <a:t> </a:t>
            </a:r>
            <a:r>
              <a:rPr lang="en-US" sz="3000" dirty="0" err="1">
                <a:solidFill>
                  <a:schemeClr val="dk1"/>
                </a:solidFill>
              </a:rPr>
              <a:t>quả</a:t>
            </a:r>
            <a:r>
              <a:rPr lang="en-US" sz="3000" dirty="0">
                <a:solidFill>
                  <a:schemeClr val="dk1"/>
                </a:solidFill>
              </a:rPr>
              <a:t> </a:t>
            </a:r>
            <a:r>
              <a:rPr lang="en-US" sz="3000" dirty="0" err="1">
                <a:solidFill>
                  <a:schemeClr val="dk1"/>
                </a:solidFill>
              </a:rPr>
              <a:t>mong</a:t>
            </a:r>
            <a:r>
              <a:rPr lang="en-US" sz="3000" dirty="0">
                <a:solidFill>
                  <a:schemeClr val="dk1"/>
                </a:solidFill>
              </a:rPr>
              <a:t> </a:t>
            </a:r>
            <a:r>
              <a:rPr lang="en-US" sz="3000" dirty="0" err="1">
                <a:solidFill>
                  <a:schemeClr val="dk1"/>
                </a:solidFill>
              </a:rPr>
              <a:t>đợi</a:t>
            </a:r>
            <a:endParaRPr sz="2800" b="1" dirty="0">
              <a:solidFill>
                <a:srgbClr val="09264D"/>
              </a:solidFill>
              <a:latin typeface="Arial"/>
              <a:ea typeface="Arial"/>
              <a:cs typeface="Arial"/>
              <a:sym typeface="Arial"/>
            </a:endParaRPr>
          </a:p>
          <a:p>
            <a:pPr marL="0" lvl="0" indent="0" algn="l" rtl="0">
              <a:lnSpc>
                <a:spcPct val="100000"/>
              </a:lnSpc>
              <a:spcBef>
                <a:spcPts val="0"/>
              </a:spcBef>
              <a:spcAft>
                <a:spcPts val="0"/>
              </a:spcAft>
              <a:buSzPts val="3600"/>
              <a:buNone/>
            </a:pPr>
            <a:endParaRPr sz="2800" dirty="0">
              <a:solidFill>
                <a:schemeClr val="dk1"/>
              </a:solidFill>
            </a:endParaRPr>
          </a:p>
        </p:txBody>
      </p:sp>
      <p:sp>
        <p:nvSpPr>
          <p:cNvPr id="344" name="Google Shape;344;g272ff110331_0_29"/>
          <p:cNvSpPr txBox="1"/>
          <p:nvPr/>
        </p:nvSpPr>
        <p:spPr>
          <a:xfrm>
            <a:off x="632700" y="1071125"/>
            <a:ext cx="7878600" cy="2167999"/>
          </a:xfrm>
          <a:prstGeom prst="rect">
            <a:avLst/>
          </a:prstGeom>
          <a:noFill/>
          <a:ln>
            <a:noFill/>
          </a:ln>
        </p:spPr>
        <p:txBody>
          <a:bodyPr spcFirstLastPara="1" wrap="square" lIns="91425" tIns="91425" rIns="91425" bIns="91425" anchor="t" anchorCtr="0">
            <a:spAutoFit/>
          </a:bodyPr>
          <a:lstStyle/>
          <a:p>
            <a:pPr marL="342900" marR="0" lvl="0" indent="-342900" algn="l">
              <a:lnSpc>
                <a:spcPct val="107000"/>
              </a:lnSpc>
              <a:spcBef>
                <a:spcPts val="0"/>
              </a:spcBef>
              <a:spcAft>
                <a:spcPts val="800"/>
              </a:spcAft>
              <a:buSzPts val="1200"/>
              <a:buFont typeface="Arial" panose="020B0604020202020204" pitchFamily="34" charset="0"/>
              <a:buChar char="●"/>
            </a:pPr>
            <a:r>
              <a:rPr lang="en-US" sz="1800" spc="0" dirty="0" err="1">
                <a:effectLst/>
                <a:latin typeface="Times New Roman" panose="02020603050405020304" pitchFamily="18" charset="0"/>
                <a:ea typeface="Arial" panose="020B0604020202020204" pitchFamily="34" charset="0"/>
              </a:rPr>
              <a:t>Đánh</a:t>
            </a:r>
            <a:r>
              <a:rPr lang="en-US" sz="1800" spc="0" dirty="0">
                <a:effectLst/>
                <a:latin typeface="Times New Roman" panose="02020603050405020304" pitchFamily="18" charset="0"/>
                <a:ea typeface="Arial" panose="020B0604020202020204" pitchFamily="34" charset="0"/>
              </a:rPr>
              <a:t> </a:t>
            </a:r>
            <a:r>
              <a:rPr lang="en-US" sz="1800" spc="0" dirty="0" err="1">
                <a:effectLst/>
                <a:latin typeface="Times New Roman" panose="02020603050405020304" pitchFamily="18" charset="0"/>
                <a:ea typeface="Arial" panose="020B0604020202020204" pitchFamily="34" charset="0"/>
              </a:rPr>
              <a:t>giá</a:t>
            </a:r>
            <a:r>
              <a:rPr lang="en-US" sz="1800" spc="0" dirty="0">
                <a:effectLst/>
                <a:latin typeface="Times New Roman" panose="02020603050405020304" pitchFamily="18" charset="0"/>
                <a:ea typeface="Arial" panose="020B0604020202020204" pitchFamily="34" charset="0"/>
              </a:rPr>
              <a:t> </a:t>
            </a:r>
            <a:r>
              <a:rPr lang="en-US" sz="1800" spc="0" dirty="0" err="1">
                <a:effectLst/>
                <a:latin typeface="Times New Roman" panose="02020603050405020304" pitchFamily="18" charset="0"/>
                <a:ea typeface="Arial" panose="020B0604020202020204" pitchFamily="34" charset="0"/>
              </a:rPr>
              <a:t>kết</a:t>
            </a:r>
            <a:r>
              <a:rPr lang="en-US" sz="1800" spc="0" dirty="0">
                <a:effectLst/>
                <a:latin typeface="Times New Roman" panose="02020603050405020304" pitchFamily="18" charset="0"/>
                <a:ea typeface="Arial" panose="020B0604020202020204" pitchFamily="34" charset="0"/>
              </a:rPr>
              <a:t> </a:t>
            </a:r>
            <a:r>
              <a:rPr lang="en-US" sz="1800" spc="0" dirty="0" err="1">
                <a:effectLst/>
                <a:latin typeface="Times New Roman" panose="02020603050405020304" pitchFamily="18" charset="0"/>
                <a:ea typeface="Arial" panose="020B0604020202020204" pitchFamily="34" charset="0"/>
              </a:rPr>
              <a:t>quả</a:t>
            </a:r>
            <a:r>
              <a:rPr lang="en-US" sz="1800" spc="0" dirty="0">
                <a:effectLst/>
                <a:latin typeface="Times New Roman" panose="02020603050405020304" pitchFamily="18" charset="0"/>
                <a:ea typeface="Arial" panose="020B0604020202020204" pitchFamily="34" charset="0"/>
              </a:rPr>
              <a:t> </a:t>
            </a:r>
            <a:r>
              <a:rPr lang="en-US" sz="1800" spc="0" dirty="0" err="1">
                <a:effectLst/>
                <a:latin typeface="Times New Roman" panose="02020603050405020304" pitchFamily="18" charset="0"/>
                <a:ea typeface="Arial" panose="020B0604020202020204" pitchFamily="34" charset="0"/>
              </a:rPr>
              <a:t>thực</a:t>
            </a:r>
            <a:r>
              <a:rPr lang="en-US" sz="1800" spc="0" dirty="0">
                <a:effectLst/>
                <a:latin typeface="Times New Roman" panose="02020603050405020304" pitchFamily="18" charset="0"/>
                <a:ea typeface="Arial" panose="020B0604020202020204" pitchFamily="34" charset="0"/>
              </a:rPr>
              <a:t> </a:t>
            </a:r>
            <a:r>
              <a:rPr lang="en-US" sz="1800" spc="0" dirty="0" err="1">
                <a:effectLst/>
                <a:latin typeface="Times New Roman" panose="02020603050405020304" pitchFamily="18" charset="0"/>
                <a:ea typeface="Arial" panose="020B0604020202020204" pitchFamily="34" charset="0"/>
              </a:rPr>
              <a:t>nghiệm</a:t>
            </a:r>
            <a:r>
              <a:rPr lang="en-US" sz="1800" spc="0" dirty="0">
                <a:effectLst/>
                <a:latin typeface="Times New Roman" panose="02020603050405020304" pitchFamily="18" charset="0"/>
                <a:ea typeface="Arial" panose="020B0604020202020204" pitchFamily="34" charset="0"/>
              </a:rPr>
              <a:t> </a:t>
            </a:r>
            <a:r>
              <a:rPr lang="en-US" sz="1800" spc="0" dirty="0" err="1">
                <a:effectLst/>
                <a:latin typeface="Times New Roman" panose="02020603050405020304" pitchFamily="18" charset="0"/>
                <a:ea typeface="Arial" panose="020B0604020202020204" pitchFamily="34" charset="0"/>
              </a:rPr>
              <a:t>của</a:t>
            </a:r>
            <a:r>
              <a:rPr lang="vi-VN" sz="1800" spc="0" dirty="0">
                <a:effectLst/>
                <a:latin typeface="Times New Roman" panose="02020603050405020304" pitchFamily="18" charset="0"/>
                <a:ea typeface="Arial" panose="020B0604020202020204" pitchFamily="34" charset="0"/>
              </a:rPr>
              <a:t> mô hình VLCI-with B-SCST mà chúng tôi phát triển ứng dụng trong bài toán tạo báo cáo y khoa, so sánh trên các độ đo</a:t>
            </a:r>
            <a:r>
              <a:rPr lang="en-US" sz="1800" spc="0" dirty="0">
                <a:effectLst/>
                <a:latin typeface="Times New Roman" panose="02020603050405020304" pitchFamily="18" charset="0"/>
                <a:ea typeface="Arial" panose="020B0604020202020204" pitchFamily="34" charset="0"/>
              </a:rPr>
              <a:t> ROUGE-L,</a:t>
            </a:r>
            <a:r>
              <a:rPr lang="vi-VN" sz="1800" spc="0" dirty="0">
                <a:effectLst/>
                <a:latin typeface="Times New Roman" panose="02020603050405020304" pitchFamily="18" charset="0"/>
                <a:ea typeface="Arial" panose="020B0604020202020204" pitchFamily="34" charset="0"/>
              </a:rPr>
              <a:t> CIDER, BLEU, CE với mô hình gốc, trên hai bộ dữ liệu với các phiên bản sử dụng tăng cường dữ liệu bằng các tiếp cận truyền thống và các mô hình GAN.</a:t>
            </a:r>
            <a:endParaRPr lang="en-US" sz="1800" spc="0" dirty="0">
              <a:effectLst/>
              <a:latin typeface="Times New Roman" panose="02020603050405020304" pitchFamily="18" charset="0"/>
              <a:ea typeface="Arial" panose="020B0604020202020204" pitchFamily="34" charset="0"/>
            </a:endParaRPr>
          </a:p>
          <a:p>
            <a:pPr marL="342900" indent="-342900">
              <a:lnSpc>
                <a:spcPct val="107000"/>
              </a:lnSpc>
              <a:spcAft>
                <a:spcPts val="800"/>
              </a:spcAft>
              <a:buSzPts val="1200"/>
              <a:buFont typeface="Arial" panose="020B0604020202020204" pitchFamily="34" charset="0"/>
              <a:buChar char="●"/>
            </a:pPr>
            <a:r>
              <a:rPr lang="vi-VN" sz="1800" dirty="0">
                <a:effectLst/>
                <a:latin typeface="Times New Roman" panose="02020603050405020304" pitchFamily="18" charset="0"/>
                <a:ea typeface="Times New Roman" panose="02020603050405020304" pitchFamily="18" charset="0"/>
              </a:rPr>
              <a:t>Một chương trình ứng dụng để minh họa hiệu năng của mô hình.</a:t>
            </a:r>
            <a:endParaRPr lang="en-US" sz="1800" spc="0" dirty="0">
              <a:effectLst/>
              <a:latin typeface="Times New Roman" panose="02020603050405020304" pitchFamily="18" charset="0"/>
              <a:ea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F8B77683-14B9-CC91-3DA1-2FE77A8934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096"/>
    </mc:Choice>
    <mc:Fallback>
      <p:transition spd="slow" advTm="21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27314f2023c_0_26"/>
          <p:cNvSpPr txBox="1">
            <a:spLocks noGrp="1"/>
          </p:cNvSpPr>
          <p:nvPr>
            <p:ph type="title"/>
          </p:nvPr>
        </p:nvSpPr>
        <p:spPr>
          <a:xfrm>
            <a:off x="601025" y="63325"/>
            <a:ext cx="7829700" cy="81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5400" b="1" dirty="0" err="1">
                <a:solidFill>
                  <a:schemeClr val="dk1"/>
                </a:solidFill>
              </a:rPr>
              <a:t>Tài</a:t>
            </a:r>
            <a:r>
              <a:rPr lang="en-US" sz="5400" b="1" dirty="0">
                <a:solidFill>
                  <a:schemeClr val="dk1"/>
                </a:solidFill>
              </a:rPr>
              <a:t> </a:t>
            </a:r>
            <a:r>
              <a:rPr lang="en-US" sz="5400" b="1" dirty="0" err="1">
                <a:solidFill>
                  <a:schemeClr val="dk1"/>
                </a:solidFill>
              </a:rPr>
              <a:t>liệu</a:t>
            </a:r>
            <a:r>
              <a:rPr lang="en-US" sz="5400" b="1" dirty="0">
                <a:solidFill>
                  <a:schemeClr val="dk1"/>
                </a:solidFill>
              </a:rPr>
              <a:t> </a:t>
            </a:r>
            <a:r>
              <a:rPr lang="en-US" sz="5400" b="1" dirty="0" err="1">
                <a:solidFill>
                  <a:schemeClr val="dk1"/>
                </a:solidFill>
              </a:rPr>
              <a:t>tham</a:t>
            </a:r>
            <a:r>
              <a:rPr lang="en-US" sz="5400" b="1" dirty="0">
                <a:solidFill>
                  <a:schemeClr val="dk1"/>
                </a:solidFill>
              </a:rPr>
              <a:t> </a:t>
            </a:r>
            <a:r>
              <a:rPr lang="en-US" sz="5400" b="1" dirty="0" err="1">
                <a:solidFill>
                  <a:schemeClr val="dk1"/>
                </a:solidFill>
              </a:rPr>
              <a:t>khảo</a:t>
            </a:r>
            <a:endParaRPr sz="5400" dirty="0"/>
          </a:p>
        </p:txBody>
      </p:sp>
      <p:sp>
        <p:nvSpPr>
          <p:cNvPr id="437" name="Google Shape;437;g27314f2023c_0_26"/>
          <p:cNvSpPr/>
          <p:nvPr/>
        </p:nvSpPr>
        <p:spPr>
          <a:xfrm>
            <a:off x="8430775" y="32142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27314f2023c_0_26"/>
          <p:cNvSpPr txBox="1">
            <a:spLocks noGrp="1"/>
          </p:cNvSpPr>
          <p:nvPr>
            <p:ph type="title" idx="2"/>
          </p:nvPr>
        </p:nvSpPr>
        <p:spPr>
          <a:xfrm>
            <a:off x="632700" y="946252"/>
            <a:ext cx="7878600" cy="3804167"/>
          </a:xfrm>
          <a:prstGeom prst="rect">
            <a:avLst/>
          </a:prstGeom>
          <a:noFill/>
          <a:ln>
            <a:noFill/>
          </a:ln>
        </p:spPr>
        <p:txBody>
          <a:bodyPr spcFirstLastPara="1" wrap="square" lIns="91425" tIns="91425" rIns="91425" bIns="91425" anchor="t" anchorCtr="0">
            <a:noAutofit/>
          </a:bodyPr>
          <a:lstStyle/>
          <a:p>
            <a:pPr marL="342900" marR="135255" lvl="0" indent="-342900">
              <a:lnSpc>
                <a:spcPct val="115000"/>
              </a:lnSpc>
              <a:spcBef>
                <a:spcPts val="0"/>
              </a:spcBef>
              <a:spcAft>
                <a:spcPts val="0"/>
              </a:spcAft>
              <a:tabLst>
                <a:tab pos="387985" algn="l"/>
              </a:tabLst>
            </a:pPr>
            <a:r>
              <a:rPr lang="en-US" sz="1000" spc="0" dirty="0">
                <a:effectLst/>
                <a:latin typeface="Times New Roman" panose="02020603050405020304" pitchFamily="18" charset="0"/>
                <a:ea typeface="Times New Roman" panose="02020603050405020304" pitchFamily="18" charset="0"/>
              </a:rPr>
              <a:t>	[1] </a:t>
            </a:r>
            <a:r>
              <a:rPr lang="vi-VN" sz="1000" spc="0" dirty="0">
                <a:effectLst/>
                <a:latin typeface="Times New Roman" panose="02020603050405020304" pitchFamily="18" charset="0"/>
                <a:ea typeface="Times New Roman" panose="02020603050405020304" pitchFamily="18" charset="0"/>
              </a:rPr>
              <a:t>Cross-Modal Causal Intervention for Medical Report Generation Weixing Chen, Yang Liu, Member, IEEE, Ce Wang, Jiarui Zhu, Shen Zhao, Guanbin Li,</a:t>
            </a:r>
            <a:r>
              <a:rPr lang="en-US" sz="1000" spc="0" dirty="0">
                <a:effectLst/>
                <a:latin typeface="Times New Roman" panose="02020603050405020304" pitchFamily="18" charset="0"/>
                <a:ea typeface="Times New Roman" panose="02020603050405020304" pitchFamily="18" charset="0"/>
              </a:rPr>
              <a:t> </a:t>
            </a:r>
            <a:r>
              <a:rPr lang="vi-VN" sz="1000" spc="0" dirty="0">
                <a:effectLst/>
                <a:latin typeface="Times New Roman" panose="02020603050405020304" pitchFamily="18" charset="0"/>
                <a:ea typeface="Times New Roman" panose="02020603050405020304" pitchFamily="18" charset="0"/>
              </a:rPr>
              <a:t>Member, IEEE, Cheng-Lin Liu, Fellow, IEEE, and Liang Lin, Fellow </a:t>
            </a:r>
            <a:r>
              <a:rPr lang="en-US" sz="1000" spc="0" dirty="0">
                <a:effectLst/>
                <a:latin typeface="Times New Roman" panose="02020603050405020304" pitchFamily="18" charset="0"/>
                <a:ea typeface="Times New Roman" panose="02020603050405020304" pitchFamily="18" charset="0"/>
              </a:rPr>
              <a:t>28 Feb 2024</a:t>
            </a:r>
            <a:r>
              <a:rPr lang="vi-VN" sz="1000" spc="0" dirty="0">
                <a:effectLst/>
                <a:latin typeface="Times New Roman" panose="02020603050405020304" pitchFamily="18" charset="0"/>
                <a:ea typeface="Times New Roman" panose="02020603050405020304" pitchFamily="18" charset="0"/>
              </a:rPr>
              <a:t>.</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[2] </a:t>
            </a:r>
            <a:r>
              <a:rPr lang="vi-VN" sz="1000" spc="0" dirty="0">
                <a:effectLst/>
                <a:latin typeface="Times New Roman" panose="02020603050405020304" pitchFamily="18" charset="0"/>
                <a:ea typeface="Times New Roman" panose="02020603050405020304" pitchFamily="18" charset="0"/>
              </a:rPr>
              <a:t>B-SCST: Bayesian Self-Critical Sequence Training for Image Captioning Shashank Bujimalla</a:t>
            </a:r>
            <a:r>
              <a:rPr lang="vi-VN" sz="1000" spc="0" dirty="0">
                <a:effectLst/>
                <a:latin typeface="Cambria Math" panose="02040503050406030204" pitchFamily="18" charset="0"/>
                <a:ea typeface="Times New Roman" panose="02020603050405020304" pitchFamily="18" charset="0"/>
                <a:cs typeface="Cambria Math" panose="02040503050406030204" pitchFamily="18" charset="0"/>
              </a:rPr>
              <a:t>∗</a:t>
            </a:r>
            <a:r>
              <a:rPr lang="vi-VN" sz="1000" spc="0" dirty="0">
                <a:effectLst/>
                <a:latin typeface="Times New Roman" panose="02020603050405020304" pitchFamily="18" charset="0"/>
                <a:ea typeface="Times New Roman" panose="02020603050405020304" pitchFamily="18" charset="0"/>
              </a:rPr>
              <a:t> Intel Corporation shashankbvs@gmail.com Mahesh Subedar</a:t>
            </a:r>
            <a:r>
              <a:rPr lang="vi-VN" sz="1000" spc="0" dirty="0">
                <a:effectLst/>
                <a:latin typeface="Cambria Math" panose="02040503050406030204" pitchFamily="18" charset="0"/>
                <a:ea typeface="Times New Roman" panose="02020603050405020304" pitchFamily="18" charset="0"/>
                <a:cs typeface="Cambria Math" panose="02040503050406030204" pitchFamily="18" charset="0"/>
              </a:rPr>
              <a:t>∗</a:t>
            </a:r>
            <a:r>
              <a:rPr lang="vi-VN" sz="1000" spc="0" dirty="0">
                <a:effectLst/>
                <a:latin typeface="Times New Roman" panose="02020603050405020304" pitchFamily="18" charset="0"/>
                <a:ea typeface="Times New Roman" panose="02020603050405020304" pitchFamily="18" charset="0"/>
              </a:rPr>
              <a:t> Intel Labs mahesh.subedar@intel.com Omesh Tickoo Intel Labs </a:t>
            </a:r>
            <a:r>
              <a:rPr lang="vi-VN" sz="1000" u="sng" spc="0" dirty="0">
                <a:solidFill>
                  <a:srgbClr val="0000FF"/>
                </a:solidFill>
                <a:effectLst/>
                <a:latin typeface="Times New Roman" panose="02020603050405020304" pitchFamily="18" charset="0"/>
                <a:ea typeface="Times New Roman" panose="02020603050405020304" pitchFamily="18" charset="0"/>
                <a:hlinkClick r:id="rId5"/>
              </a:rPr>
              <a:t>omesh.tickoo@intel.com</a:t>
            </a:r>
            <a:r>
              <a:rPr lang="vi-VN" sz="1000" spc="0" dirty="0">
                <a:effectLst/>
                <a:latin typeface="Times New Roman" panose="02020603050405020304" pitchFamily="18" charset="0"/>
                <a:ea typeface="Times New Roman" panose="02020603050405020304" pitchFamily="18" charset="0"/>
              </a:rPr>
              <a:t> </a:t>
            </a:r>
            <a:r>
              <a:rPr lang="en-US" sz="1000" spc="0" dirty="0">
                <a:effectLst/>
                <a:latin typeface="Times New Roman" panose="02020603050405020304" pitchFamily="18" charset="0"/>
                <a:ea typeface="Times New Roman" panose="02020603050405020304" pitchFamily="18" charset="0"/>
              </a:rPr>
              <a:t>28 Jun 2020</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[3] </a:t>
            </a:r>
            <a:r>
              <a:rPr lang="vi-VN" sz="1000" spc="0" dirty="0">
                <a:effectLst/>
                <a:latin typeface="Times New Roman" panose="02020603050405020304" pitchFamily="18" charset="0"/>
                <a:ea typeface="Times New Roman" panose="02020603050405020304" pitchFamily="18" charset="0"/>
              </a:rPr>
              <a:t>SELF-CRITICAL SEQUENCE TRAINING FOR AUTOMATIC SPEECH RECOGNITION Chen Chen, Yuchen Hu, Nana Hou, Xiaofeng Qi, Heqing Zou, Eng Siong Chng </a:t>
            </a:r>
            <a:r>
              <a:rPr lang="en-US" sz="1000" spc="0" dirty="0">
                <a:effectLst/>
                <a:latin typeface="Times New Roman" panose="02020603050405020304" pitchFamily="18" charset="0"/>
                <a:ea typeface="Times New Roman" panose="02020603050405020304" pitchFamily="18" charset="0"/>
              </a:rPr>
              <a:t>13 Apr 2022</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[4] </a:t>
            </a:r>
            <a:r>
              <a:rPr lang="vi-VN" sz="1000" spc="0" dirty="0">
                <a:effectLst/>
                <a:latin typeface="Times New Roman" panose="02020603050405020304" pitchFamily="18" charset="0"/>
                <a:ea typeface="Times New Roman" panose="02020603050405020304" pitchFamily="18" charset="0"/>
              </a:rPr>
              <a:t>Self-critical Sequence Training for Image Captioning Steven J. Rennie1 , Etienne Marcheret1 , Youssef Mroueh, Jerret Ross and Vaibhava Goel1 Watson Multimodal Algorithms and Engines Group IBM T.J. Watson Research Center, NY, USA </a:t>
            </a:r>
            <a:r>
              <a:rPr lang="en-US" sz="1000" spc="0" dirty="0">
                <a:effectLst/>
                <a:latin typeface="Times New Roman" panose="02020603050405020304" pitchFamily="18" charset="0"/>
                <a:ea typeface="Times New Roman" panose="02020603050405020304" pitchFamily="18" charset="0"/>
              </a:rPr>
              <a:t>16 Nov 2017</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[5] </a:t>
            </a:r>
            <a:r>
              <a:rPr lang="vi-VN" sz="1000" spc="0" dirty="0">
                <a:effectLst/>
                <a:latin typeface="Times New Roman" panose="02020603050405020304" pitchFamily="18" charset="0"/>
                <a:ea typeface="Times New Roman" panose="02020603050405020304" pitchFamily="18" charset="0"/>
              </a:rPr>
              <a:t>Explainable Semantic Communication for Text Tasks Chuanhong Liu, Caili Guo, Senior Member, IEEE, Yang Yang, Wanli Ni, Yanquan Zhou, Lei Li, and Tony Q.S. Quek, Fellow, IEEE </a:t>
            </a:r>
            <a:r>
              <a:rPr lang="en-US" sz="1000" spc="0" dirty="0">
                <a:effectLst/>
                <a:latin typeface="Times New Roman" panose="02020603050405020304" pitchFamily="18" charset="0"/>
                <a:ea typeface="Times New Roman" panose="02020603050405020304" pitchFamily="18" charset="0"/>
              </a:rPr>
              <a:t>17 May 2024</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[6] </a:t>
            </a:r>
            <a:r>
              <a:rPr lang="vi-VN" sz="1000" spc="0" dirty="0">
                <a:effectLst/>
                <a:latin typeface="Times New Roman" panose="02020603050405020304" pitchFamily="18" charset="0"/>
                <a:ea typeface="Times New Roman" panose="02020603050405020304" pitchFamily="18" charset="0"/>
              </a:rPr>
              <a:t>A scoping review of transfer learning research on medical image analysis using ImageNet Mohammad Amin Morid, PhD1 , Alireza Borjali, PhD2,3 , Guilherme Del Fiol, MD, PhD4 </a:t>
            </a:r>
            <a:r>
              <a:rPr lang="en-US" sz="1000" spc="0" dirty="0">
                <a:effectLst/>
                <a:latin typeface="Times New Roman" panose="02020603050405020304" pitchFamily="18" charset="0"/>
                <a:ea typeface="Times New Roman" panose="02020603050405020304" pitchFamily="18" charset="0"/>
              </a:rPr>
              <a:t>13 Nov 2020</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[7] </a:t>
            </a:r>
            <a:r>
              <a:rPr lang="vi-VN" sz="1000" spc="0" dirty="0">
                <a:effectLst/>
                <a:latin typeface="Times New Roman" panose="02020603050405020304" pitchFamily="18" charset="0"/>
                <a:ea typeface="Times New Roman" panose="02020603050405020304" pitchFamily="18" charset="0"/>
              </a:rPr>
              <a:t>UNSUPERVISED REPRESENTATION LEARNING WITH DEEP CONVOLUTIONAL GENERATIVE ADVERSARIAL NETWORKS Alec Radford &amp; Luke Metz indico Research Boston, MA {alec,luke}@indico.io Soumith Chintala Facebook AI Research New York, NY </a:t>
            </a:r>
            <a:r>
              <a:rPr lang="vi-VN" sz="1000" u="sng" spc="0" dirty="0">
                <a:solidFill>
                  <a:srgbClr val="0000FF"/>
                </a:solidFill>
                <a:effectLst/>
                <a:latin typeface="Times New Roman" panose="02020603050405020304" pitchFamily="18" charset="0"/>
                <a:ea typeface="Times New Roman" panose="02020603050405020304" pitchFamily="18" charset="0"/>
                <a:hlinkClick r:id="rId6"/>
              </a:rPr>
              <a:t>soumith@fb.com</a:t>
            </a:r>
            <a:r>
              <a:rPr lang="vi-VN" sz="1000" spc="0" dirty="0">
                <a:effectLst/>
                <a:latin typeface="Times New Roman" panose="02020603050405020304" pitchFamily="18" charset="0"/>
                <a:ea typeface="Times New Roman" panose="02020603050405020304" pitchFamily="18" charset="0"/>
              </a:rPr>
              <a:t> </a:t>
            </a:r>
            <a:r>
              <a:rPr lang="en-US" sz="1000" spc="0" dirty="0">
                <a:effectLst/>
                <a:latin typeface="Times New Roman" panose="02020603050405020304" pitchFamily="18" charset="0"/>
                <a:ea typeface="Times New Roman" panose="02020603050405020304" pitchFamily="18" charset="0"/>
              </a:rPr>
              <a:t>7 Jan 2016</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[8] </a:t>
            </a:r>
            <a:r>
              <a:rPr lang="vi-VN" sz="1000" spc="0" dirty="0">
                <a:effectLst/>
                <a:latin typeface="Times New Roman" panose="02020603050405020304" pitchFamily="18" charset="0"/>
                <a:ea typeface="Times New Roman" panose="02020603050405020304" pitchFamily="18" charset="0"/>
              </a:rPr>
              <a:t>Unpaired Image-to-Image Translation using Cycle-Consistent Adversarial Networks Jun-Yan Zhu</a:t>
            </a:r>
            <a:r>
              <a:rPr lang="vi-VN" sz="1000" spc="0" dirty="0">
                <a:effectLst/>
                <a:latin typeface="Cambria Math" panose="02040503050406030204" pitchFamily="18" charset="0"/>
                <a:ea typeface="Times New Roman" panose="02020603050405020304" pitchFamily="18" charset="0"/>
                <a:cs typeface="Cambria Math" panose="02040503050406030204" pitchFamily="18" charset="0"/>
              </a:rPr>
              <a:t>∗</a:t>
            </a:r>
            <a:r>
              <a:rPr lang="vi-VN" sz="1000" spc="0" dirty="0">
                <a:effectLst/>
                <a:latin typeface="Times New Roman" panose="02020603050405020304" pitchFamily="18" charset="0"/>
                <a:ea typeface="Times New Roman" panose="02020603050405020304" pitchFamily="18" charset="0"/>
              </a:rPr>
              <a:t> Taesung Park</a:t>
            </a:r>
            <a:r>
              <a:rPr lang="vi-VN" sz="1000" spc="0" dirty="0">
                <a:effectLst/>
                <a:latin typeface="Cambria Math" panose="02040503050406030204" pitchFamily="18" charset="0"/>
                <a:ea typeface="Times New Roman" panose="02020603050405020304" pitchFamily="18" charset="0"/>
                <a:cs typeface="Cambria Math" panose="02040503050406030204" pitchFamily="18" charset="0"/>
              </a:rPr>
              <a:t>∗</a:t>
            </a:r>
            <a:r>
              <a:rPr lang="vi-VN" sz="1000" spc="0" dirty="0">
                <a:effectLst/>
                <a:latin typeface="Times New Roman" panose="02020603050405020304" pitchFamily="18" charset="0"/>
                <a:ea typeface="Times New Roman" panose="02020603050405020304" pitchFamily="18" charset="0"/>
              </a:rPr>
              <a:t> Phillip Isola Alexei A. Efros Berkeley AI Research (BAIR) laboratory, UC Berkeley </a:t>
            </a:r>
            <a:r>
              <a:rPr lang="en-US" sz="1000" spc="0" dirty="0">
                <a:effectLst/>
                <a:latin typeface="Times New Roman" panose="02020603050405020304" pitchFamily="18" charset="0"/>
                <a:ea typeface="Times New Roman" panose="02020603050405020304" pitchFamily="18" charset="0"/>
              </a:rPr>
              <a:t>24 Aug 2020</a:t>
            </a:r>
            <a:br>
              <a:rPr lang="en-US" sz="1000" spc="0" dirty="0">
                <a:effectLst/>
                <a:latin typeface="Times New Roman" panose="02020603050405020304" pitchFamily="18" charset="0"/>
                <a:ea typeface="Times New Roman" panose="02020603050405020304" pitchFamily="18" charset="0"/>
              </a:rPr>
            </a:br>
            <a:r>
              <a:rPr lang="en-US" sz="1000" spc="0" dirty="0">
                <a:effectLst/>
                <a:latin typeface="Times New Roman" panose="02020603050405020304" pitchFamily="18" charset="0"/>
                <a:ea typeface="Times New Roman" panose="02020603050405020304" pitchFamily="18" charset="0"/>
              </a:rPr>
              <a:t>[9] </a:t>
            </a:r>
            <a:r>
              <a:rPr lang="vi-VN" sz="1000" dirty="0">
                <a:effectLst/>
                <a:latin typeface="Times New Roman" panose="02020603050405020304" pitchFamily="18" charset="0"/>
                <a:ea typeface="Times New Roman" panose="02020603050405020304" pitchFamily="18" charset="0"/>
              </a:rPr>
              <a:t>Generative Adversarial Nets Ian J. Goodfellow, Jean Pouget-Abadie</a:t>
            </a:r>
            <a:r>
              <a:rPr lang="vi-VN" sz="1000" dirty="0">
                <a:effectLst/>
                <a:latin typeface="Cambria Math" panose="02040503050406030204" pitchFamily="18" charset="0"/>
                <a:ea typeface="Times New Roman" panose="02020603050405020304" pitchFamily="18" charset="0"/>
                <a:cs typeface="Cambria Math" panose="02040503050406030204" pitchFamily="18" charset="0"/>
              </a:rPr>
              <a:t>∗</a:t>
            </a:r>
            <a:r>
              <a:rPr lang="vi-VN" sz="1000" dirty="0">
                <a:effectLst/>
                <a:latin typeface="Times New Roman" panose="02020603050405020304" pitchFamily="18" charset="0"/>
                <a:ea typeface="Times New Roman" panose="02020603050405020304" pitchFamily="18" charset="0"/>
              </a:rPr>
              <a:t> , Mehdi Mirza, Bing Xu, David Warde-Farley, Sherjil Ozair† , Aaron Courville, Yoshua Bengio‡ Departement d’informatique et de recherche op ´ erationnelle ´ Universite de Montr ´ eal ´ Montreal, QC H3C 3J7 </a:t>
            </a:r>
            <a:r>
              <a:rPr lang="en-US" sz="1000" dirty="0">
                <a:effectLst/>
                <a:latin typeface="Times New Roman" panose="02020603050405020304" pitchFamily="18" charset="0"/>
                <a:ea typeface="Times New Roman" panose="02020603050405020304" pitchFamily="18" charset="0"/>
              </a:rPr>
              <a:t>10 Jun 2014</a:t>
            </a:r>
            <a:endParaRPr lang="en-US" sz="1000" dirty="0">
              <a:latin typeface="Arial"/>
              <a:ea typeface="Arial"/>
              <a:cs typeface="Arial"/>
              <a:sym typeface="Arial"/>
            </a:endParaRPr>
          </a:p>
        </p:txBody>
      </p:sp>
      <p:pic>
        <p:nvPicPr>
          <p:cNvPr id="5" name="Audio 4">
            <a:hlinkClick r:id="" action="ppaction://media"/>
            <a:extLst>
              <a:ext uri="{FF2B5EF4-FFF2-40B4-BE49-F238E27FC236}">
                <a16:creationId xmlns:a16="http://schemas.microsoft.com/office/drawing/2014/main" id="{B9F48241-F4AC-6851-EA82-96BEC27E3AC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52"/>
    </mc:Choice>
    <mc:Fallback>
      <p:transition spd="slow" advTm="2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3082432" y="1984412"/>
            <a:ext cx="4448100" cy="105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dirty="0"/>
              <a:t>Thank you very much</a:t>
            </a:r>
            <a:endParaRPr dirty="0"/>
          </a:p>
        </p:txBody>
      </p:sp>
      <p:sp>
        <p:nvSpPr>
          <p:cNvPr id="445" name="Google Shape;445;p41"/>
          <p:cNvSpPr/>
          <p:nvPr/>
        </p:nvSpPr>
        <p:spPr>
          <a:xfrm rot="788759">
            <a:off x="7433217" y="294963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+5</a:t>
            </a:r>
          </a:p>
        </p:txBody>
      </p:sp>
      <p:sp>
        <p:nvSpPr>
          <p:cNvPr id="446" name="Google Shape;446;p41"/>
          <p:cNvSpPr/>
          <p:nvPr/>
        </p:nvSpPr>
        <p:spPr>
          <a:xfrm rot="-565816">
            <a:off x="7969428" y="887451"/>
            <a:ext cx="482605"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-6</a:t>
            </a:r>
          </a:p>
        </p:txBody>
      </p:sp>
      <p:sp>
        <p:nvSpPr>
          <p:cNvPr id="447" name="Google Shape;447;p41"/>
          <p:cNvSpPr/>
          <p:nvPr/>
        </p:nvSpPr>
        <p:spPr>
          <a:xfrm>
            <a:off x="8646275" y="3597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41"/>
          <p:cNvGrpSpPr/>
          <p:nvPr/>
        </p:nvGrpSpPr>
        <p:grpSpPr>
          <a:xfrm>
            <a:off x="565325" y="4048325"/>
            <a:ext cx="812402" cy="555675"/>
            <a:chOff x="565325" y="4048325"/>
            <a:chExt cx="812402" cy="555675"/>
          </a:xfrm>
        </p:grpSpPr>
        <p:sp>
          <p:nvSpPr>
            <p:cNvPr id="449" name="Google Shape;449;p41"/>
            <p:cNvSpPr/>
            <p:nvPr/>
          </p:nvSpPr>
          <p:spPr>
            <a:xfrm flipH="1">
              <a:off x="713225" y="45371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1"/>
            <p:cNvSpPr/>
            <p:nvPr/>
          </p:nvSpPr>
          <p:spPr>
            <a:xfrm>
              <a:off x="565325" y="40483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pic>
        <p:nvPicPr>
          <p:cNvPr id="5" name="Audio 4">
            <a:hlinkClick r:id="" action="ppaction://media"/>
            <a:extLst>
              <a:ext uri="{FF2B5EF4-FFF2-40B4-BE49-F238E27FC236}">
                <a16:creationId xmlns:a16="http://schemas.microsoft.com/office/drawing/2014/main" id="{F9EE9CD0-F748-B42E-F69F-FDBDFFF0A7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13"/>
    </mc:Choice>
    <mc:Fallback>
      <p:transition spd="slow" advTm="2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80915F9C-DDA6-98FC-C20F-3C7535D66576}"/>
              </a:ext>
            </a:extLst>
          </p:cNvPr>
          <p:cNvSpPr txBox="1">
            <a:spLocks/>
          </p:cNvSpPr>
          <p:nvPr/>
        </p:nvSpPr>
        <p:spPr>
          <a:xfrm>
            <a:off x="607050" y="989765"/>
            <a:ext cx="7878600" cy="4058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Tx/>
              <a:buChar char="-"/>
            </a:pPr>
            <a:r>
              <a:rPr lang="en-US" sz="1800" dirty="0" err="1">
                <a:solidFill>
                  <a:srgbClr val="002060"/>
                </a:solidFill>
                <a:latin typeface="Times New Roman" panose="02020603050405020304" pitchFamily="18" charset="0"/>
                <a:cs typeface="Times New Roman" panose="02020603050405020304" pitchFamily="18" charset="0"/>
              </a:rPr>
              <a:t>Lớp</a:t>
            </a:r>
            <a:r>
              <a:rPr lang="en-US" sz="1800" b="1" dirty="0">
                <a:solidFill>
                  <a:srgbClr val="002060"/>
                </a:solidFill>
                <a:latin typeface="Times New Roman" panose="02020603050405020304" pitchFamily="18" charset="0"/>
                <a:cs typeface="Times New Roman" panose="02020603050405020304" pitchFamily="18" charset="0"/>
              </a:rPr>
              <a:t>: CS519.O21.KHTN</a:t>
            </a:r>
          </a:p>
          <a:p>
            <a:pPr marL="285750" indent="-285750">
              <a:buFontTx/>
              <a:buChar char="-"/>
            </a:pPr>
            <a:r>
              <a:rPr lang="en-US" sz="1800" dirty="0">
                <a:solidFill>
                  <a:srgbClr val="002060"/>
                </a:solidFill>
                <a:latin typeface="Times New Roman" panose="02020603050405020304" pitchFamily="18" charset="0"/>
                <a:cs typeface="Times New Roman" panose="02020603050405020304" pitchFamily="18" charset="0"/>
              </a:rPr>
              <a:t>Link video </a:t>
            </a:r>
            <a:r>
              <a:rPr lang="en-US" sz="1800" dirty="0" err="1">
                <a:solidFill>
                  <a:srgbClr val="002060"/>
                </a:solidFill>
                <a:latin typeface="Times New Roman" panose="02020603050405020304" pitchFamily="18" charset="0"/>
                <a:cs typeface="Times New Roman" panose="02020603050405020304" pitchFamily="18" charset="0"/>
              </a:rPr>
              <a:t>Youtube</a:t>
            </a:r>
            <a:r>
              <a:rPr lang="en-US" sz="1800" dirty="0">
                <a:solidFill>
                  <a:srgbClr val="002060"/>
                </a:solidFill>
                <a:latin typeface="Times New Roman" panose="02020603050405020304" pitchFamily="18" charset="0"/>
                <a:cs typeface="Times New Roman" panose="02020603050405020304" pitchFamily="18" charset="0"/>
              </a:rPr>
              <a:t>: https://www.youtube.com/watch?v=vybW1SwGpCU</a:t>
            </a:r>
          </a:p>
          <a:p>
            <a:pPr marL="285750" indent="-285750">
              <a:buFontTx/>
              <a:buChar char="-"/>
            </a:pPr>
            <a:r>
              <a:rPr lang="en-US" sz="1800" dirty="0">
                <a:solidFill>
                  <a:srgbClr val="002060"/>
                </a:solidFill>
                <a:latin typeface="Times New Roman" panose="02020603050405020304" pitchFamily="18" charset="0"/>
                <a:cs typeface="Times New Roman" panose="02020603050405020304" pitchFamily="18" charset="0"/>
              </a:rPr>
              <a:t>Link </a:t>
            </a:r>
            <a:r>
              <a:rPr lang="en-US" sz="1800" dirty="0" err="1">
                <a:solidFill>
                  <a:srgbClr val="002060"/>
                </a:solidFill>
                <a:latin typeface="Times New Roman" panose="02020603050405020304" pitchFamily="18" charset="0"/>
                <a:cs typeface="Times New Roman" panose="02020603050405020304" pitchFamily="18" charset="0"/>
              </a:rPr>
              <a:t>Github</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của</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nhóm</a:t>
            </a:r>
            <a:r>
              <a:rPr lang="en-US" sz="1800" dirty="0">
                <a:solidFill>
                  <a:srgbClr val="002060"/>
                </a:solidFill>
                <a:latin typeface="Times New Roman" panose="02020603050405020304" pitchFamily="18" charset="0"/>
                <a:cs typeface="Times New Roman" panose="02020603050405020304" pitchFamily="18" charset="0"/>
              </a:rPr>
              <a:t>: https://github.com/KanzNguyen/CS519.O21.KHTN</a:t>
            </a:r>
          </a:p>
          <a:p>
            <a:pPr marL="285750" indent="-285750">
              <a:buFontTx/>
              <a:buChar char="-"/>
            </a:pPr>
            <a:r>
              <a:rPr lang="en-US" sz="1800" dirty="0" err="1">
                <a:solidFill>
                  <a:srgbClr val="002060"/>
                </a:solidFill>
                <a:latin typeface="Times New Roman" panose="02020603050405020304" pitchFamily="18" charset="0"/>
                <a:cs typeface="Times New Roman" panose="02020603050405020304" pitchFamily="18" charset="0"/>
              </a:rPr>
              <a:t>Ảnh</a:t>
            </a:r>
            <a:r>
              <a:rPr lang="en-US" sz="1800" dirty="0">
                <a:solidFill>
                  <a:srgbClr val="002060"/>
                </a:solidFill>
                <a:latin typeface="Times New Roman" panose="02020603050405020304" pitchFamily="18" charset="0"/>
                <a:cs typeface="Times New Roman" panose="02020603050405020304" pitchFamily="18" charset="0"/>
              </a:rPr>
              <a:t> + </a:t>
            </a:r>
            <a:r>
              <a:rPr lang="en-US" sz="1800" dirty="0" err="1">
                <a:solidFill>
                  <a:srgbClr val="002060"/>
                </a:solidFill>
                <a:latin typeface="Times New Roman" panose="02020603050405020304" pitchFamily="18" charset="0"/>
                <a:cs typeface="Times New Roman" panose="02020603050405020304" pitchFamily="18" charset="0"/>
              </a:rPr>
              <a:t>Họ</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và</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Tên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của</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các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thành</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viên</a:t>
            </a:r>
            <a:r>
              <a:rPr lang="en-US" sz="1800" dirty="0">
                <a:solidFill>
                  <a:srgbClr val="002060"/>
                </a:solidFill>
                <a:latin typeface="Times New Roman" panose="02020603050405020304" pitchFamily="18" charset="0"/>
                <a:cs typeface="Times New Roman" panose="02020603050405020304" pitchFamily="18" charset="0"/>
              </a:rPr>
              <a:t>:</a:t>
            </a: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pPr marL="285750" indent="-285750">
              <a:buFontTx/>
              <a:buChar char="-"/>
            </a:pPr>
            <a:endParaRPr lang="en-US" sz="1800" dirty="0">
              <a:solidFill>
                <a:srgbClr val="002060"/>
              </a:solidFill>
              <a:latin typeface="Times New Roman" panose="02020603050405020304" pitchFamily="18" charset="0"/>
              <a:cs typeface="Times New Roman" panose="02020603050405020304" pitchFamily="18" charset="0"/>
            </a:endParaRPr>
          </a:p>
          <a:p>
            <a:endParaRPr lang="en-US" sz="1800" dirty="0">
              <a:solidFill>
                <a:srgbClr val="002060"/>
              </a:solidFill>
              <a:latin typeface="Times New Roman" panose="02020603050405020304" pitchFamily="18" charset="0"/>
              <a:cs typeface="Times New Roman" panose="02020603050405020304" pitchFamily="18" charset="0"/>
            </a:endParaRPr>
          </a:p>
          <a:p>
            <a:endParaRPr lang="en-US" sz="1800" dirty="0">
              <a:solidFill>
                <a:srgbClr val="002060"/>
              </a:solidFill>
              <a:latin typeface="Times New Roman" panose="02020603050405020304" pitchFamily="18" charset="0"/>
              <a:cs typeface="Times New Roman" panose="02020603050405020304" pitchFamily="18" charset="0"/>
            </a:endParaRPr>
          </a:p>
          <a:p>
            <a:r>
              <a:rPr lang="en-US" sz="1800" dirty="0">
                <a:solidFill>
                  <a:srgbClr val="002060"/>
                </a:solidFill>
                <a:latin typeface="Times New Roman" panose="02020603050405020304" pitchFamily="18" charset="0"/>
                <a:cs typeface="Times New Roman" panose="02020603050405020304" pitchFamily="18" charset="0"/>
              </a:rPr>
              <a:t>   </a:t>
            </a:r>
            <a:r>
              <a:rPr lang="en-US" sz="1800" b="1" dirty="0">
                <a:solidFill>
                  <a:srgbClr val="002060"/>
                </a:solidFill>
                <a:latin typeface="Times New Roman" panose="02020603050405020304" pitchFamily="18" charset="0"/>
                <a:cs typeface="Times New Roman" panose="02020603050405020304" pitchFamily="18" charset="0"/>
              </a:rPr>
              <a:t>Nguyễn Nguyên Khang</a:t>
            </a:r>
          </a:p>
          <a:p>
            <a:pPr marL="285750" indent="-285750">
              <a:buFontTx/>
              <a:buChar char="-"/>
            </a:pPr>
            <a:endParaRPr lang="en-US" dirty="0"/>
          </a:p>
        </p:txBody>
      </p:sp>
      <p:sp>
        <p:nvSpPr>
          <p:cNvPr id="12" name="Google Shape;300;g272ff110331_0_17">
            <a:extLst>
              <a:ext uri="{FF2B5EF4-FFF2-40B4-BE49-F238E27FC236}">
                <a16:creationId xmlns:a16="http://schemas.microsoft.com/office/drawing/2014/main" id="{D15EA1E5-C392-6811-7688-EA4D079E9613}"/>
              </a:ext>
            </a:extLst>
          </p:cNvPr>
          <p:cNvSpPr txBox="1">
            <a:spLocks noGrp="1"/>
          </p:cNvSpPr>
          <p:nvPr>
            <p:ph type="title"/>
          </p:nvPr>
        </p:nvSpPr>
        <p:spPr>
          <a:xfrm>
            <a:off x="607050" y="208149"/>
            <a:ext cx="7878600" cy="78161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4400" b="1" dirty="0" err="1">
                <a:latin typeface="Times New Roman" panose="02020603050405020304" pitchFamily="18" charset="0"/>
                <a:cs typeface="Times New Roman" panose="02020603050405020304" pitchFamily="18" charset="0"/>
              </a:rPr>
              <a:t>Tóm</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tắt</a:t>
            </a:r>
            <a:endParaRPr sz="4400" b="1" dirty="0">
              <a:solidFill>
                <a:schemeClr val="dk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68CF9A9-1D76-8D9A-B8A4-06AF53688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766" y="2178610"/>
            <a:ext cx="2341351" cy="2341351"/>
          </a:xfrm>
          <a:prstGeom prst="rect">
            <a:avLst/>
          </a:prstGeom>
        </p:spPr>
      </p:pic>
      <p:pic>
        <p:nvPicPr>
          <p:cNvPr id="28" name="Audio 27">
            <a:hlinkClick r:id="" action="ppaction://media"/>
            <a:extLst>
              <a:ext uri="{FF2B5EF4-FFF2-40B4-BE49-F238E27FC236}">
                <a16:creationId xmlns:a16="http://schemas.microsoft.com/office/drawing/2014/main" id="{5D0849C6-27B0-5FC0-736F-7227DD977F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44221797"/>
      </p:ext>
    </p:extLst>
  </p:cSld>
  <p:clrMapOvr>
    <a:masterClrMapping/>
  </p:clrMapOvr>
  <mc:AlternateContent xmlns:mc="http://schemas.openxmlformats.org/markup-compatibility/2006">
    <mc:Choice xmlns:p14="http://schemas.microsoft.com/office/powerpoint/2010/main" Requires="p14">
      <p:transition spd="slow" p14:dur="2000" advTm="4198"/>
    </mc:Choice>
    <mc:Fallback>
      <p:transition spd="slow" advTm="4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Table of contents</a:t>
            </a:r>
            <a:endParaRPr/>
          </a:p>
        </p:txBody>
      </p:sp>
      <p:sp>
        <p:nvSpPr>
          <p:cNvPr id="172" name="Google Shape;172;p2"/>
          <p:cNvSpPr txBox="1">
            <a:spLocks noGrp="1"/>
          </p:cNvSpPr>
          <p:nvPr>
            <p:ph type="title" idx="2"/>
          </p:nvPr>
        </p:nvSpPr>
        <p:spPr>
          <a:xfrm>
            <a:off x="720000" y="1332025"/>
            <a:ext cx="920100" cy="44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01</a:t>
            </a:r>
            <a:endParaRPr/>
          </a:p>
        </p:txBody>
      </p:sp>
      <p:sp>
        <p:nvSpPr>
          <p:cNvPr id="173" name="Google Shape;173;p2"/>
          <p:cNvSpPr txBox="1">
            <a:spLocks noGrp="1"/>
          </p:cNvSpPr>
          <p:nvPr>
            <p:ph type="subTitle" idx="1"/>
          </p:nvPr>
        </p:nvSpPr>
        <p:spPr>
          <a:xfrm>
            <a:off x="720000" y="1779625"/>
            <a:ext cx="2886900" cy="8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err="1">
                <a:solidFill>
                  <a:srgbClr val="002060"/>
                </a:solidFill>
              </a:rPr>
              <a:t>Giới</a:t>
            </a:r>
            <a:r>
              <a:rPr lang="en-US" dirty="0">
                <a:solidFill>
                  <a:srgbClr val="002060"/>
                </a:solidFill>
              </a:rPr>
              <a:t> </a:t>
            </a:r>
            <a:r>
              <a:rPr lang="en-US" dirty="0" err="1">
                <a:solidFill>
                  <a:srgbClr val="002060"/>
                </a:solidFill>
              </a:rPr>
              <a:t>thiệu</a:t>
            </a:r>
            <a:endParaRPr dirty="0">
              <a:solidFill>
                <a:srgbClr val="002060"/>
              </a:solidFill>
            </a:endParaRPr>
          </a:p>
        </p:txBody>
      </p:sp>
      <p:sp>
        <p:nvSpPr>
          <p:cNvPr id="174" name="Google Shape;174;p2"/>
          <p:cNvSpPr txBox="1">
            <a:spLocks noGrp="1"/>
          </p:cNvSpPr>
          <p:nvPr>
            <p:ph type="title" idx="4"/>
          </p:nvPr>
        </p:nvSpPr>
        <p:spPr>
          <a:xfrm>
            <a:off x="4099746" y="1332025"/>
            <a:ext cx="920100" cy="44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02</a:t>
            </a:r>
            <a:endParaRPr/>
          </a:p>
        </p:txBody>
      </p:sp>
      <p:sp>
        <p:nvSpPr>
          <p:cNvPr id="175" name="Google Shape;175;p2"/>
          <p:cNvSpPr txBox="1">
            <a:spLocks noGrp="1"/>
          </p:cNvSpPr>
          <p:nvPr>
            <p:ph type="subTitle" idx="6"/>
          </p:nvPr>
        </p:nvSpPr>
        <p:spPr>
          <a:xfrm>
            <a:off x="4099750" y="1779625"/>
            <a:ext cx="3282000" cy="8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err="1">
                <a:solidFill>
                  <a:srgbClr val="002060"/>
                </a:solidFill>
              </a:rPr>
              <a:t>Mục</a:t>
            </a:r>
            <a:r>
              <a:rPr lang="en-US" dirty="0">
                <a:solidFill>
                  <a:srgbClr val="002060"/>
                </a:solidFill>
              </a:rPr>
              <a:t> </a:t>
            </a:r>
            <a:r>
              <a:rPr lang="en-US" dirty="0" err="1">
                <a:solidFill>
                  <a:srgbClr val="002060"/>
                </a:solidFill>
              </a:rPr>
              <a:t>tiêu</a:t>
            </a:r>
            <a:endParaRPr dirty="0">
              <a:solidFill>
                <a:srgbClr val="002060"/>
              </a:solidFill>
            </a:endParaRPr>
          </a:p>
        </p:txBody>
      </p:sp>
      <p:sp>
        <p:nvSpPr>
          <p:cNvPr id="176" name="Google Shape;176;p2"/>
          <p:cNvSpPr txBox="1">
            <a:spLocks noGrp="1"/>
          </p:cNvSpPr>
          <p:nvPr>
            <p:ph type="title" idx="3"/>
          </p:nvPr>
        </p:nvSpPr>
        <p:spPr>
          <a:xfrm>
            <a:off x="720000" y="3064617"/>
            <a:ext cx="920100" cy="44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03</a:t>
            </a:r>
            <a:endParaRPr/>
          </a:p>
        </p:txBody>
      </p:sp>
      <p:sp>
        <p:nvSpPr>
          <p:cNvPr id="177" name="Google Shape;177;p2"/>
          <p:cNvSpPr txBox="1">
            <a:spLocks noGrp="1"/>
          </p:cNvSpPr>
          <p:nvPr>
            <p:ph type="subTitle" idx="7"/>
          </p:nvPr>
        </p:nvSpPr>
        <p:spPr>
          <a:xfrm>
            <a:off x="720000" y="3512225"/>
            <a:ext cx="2886900" cy="8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err="1">
                <a:solidFill>
                  <a:schemeClr val="dk1"/>
                </a:solidFill>
              </a:rPr>
              <a:t>Nội</a:t>
            </a:r>
            <a:r>
              <a:rPr lang="en-US" dirty="0">
                <a:solidFill>
                  <a:schemeClr val="dk1"/>
                </a:solidFill>
              </a:rPr>
              <a:t> dung </a:t>
            </a:r>
            <a:r>
              <a:rPr lang="en-US" dirty="0" err="1">
                <a:solidFill>
                  <a:schemeClr val="dk1"/>
                </a:solidFill>
              </a:rPr>
              <a:t>và</a:t>
            </a:r>
            <a:r>
              <a:rPr lang="en-US" dirty="0">
                <a:solidFill>
                  <a:schemeClr val="dk1"/>
                </a:solidFill>
              </a:rPr>
              <a:t> </a:t>
            </a:r>
            <a:r>
              <a:rPr lang="en-US" dirty="0" err="1">
                <a:solidFill>
                  <a:schemeClr val="dk1"/>
                </a:solidFill>
              </a:rPr>
              <a:t>phương</a:t>
            </a:r>
            <a:r>
              <a:rPr lang="en-US" dirty="0">
                <a:solidFill>
                  <a:schemeClr val="dk1"/>
                </a:solidFill>
              </a:rPr>
              <a:t> </a:t>
            </a:r>
            <a:r>
              <a:rPr lang="en-US" dirty="0" err="1">
                <a:solidFill>
                  <a:schemeClr val="dk1"/>
                </a:solidFill>
              </a:rPr>
              <a:t>pháp</a:t>
            </a:r>
            <a:endParaRPr dirty="0">
              <a:solidFill>
                <a:schemeClr val="dk1"/>
              </a:solidFill>
            </a:endParaRPr>
          </a:p>
          <a:p>
            <a:pPr marL="0" lvl="0" indent="0" algn="l" rtl="0">
              <a:lnSpc>
                <a:spcPct val="100000"/>
              </a:lnSpc>
              <a:spcBef>
                <a:spcPts val="0"/>
              </a:spcBef>
              <a:spcAft>
                <a:spcPts val="0"/>
              </a:spcAft>
              <a:buSzPts val="2400"/>
              <a:buNone/>
            </a:pPr>
            <a:endParaRPr dirty="0"/>
          </a:p>
        </p:txBody>
      </p:sp>
      <p:sp>
        <p:nvSpPr>
          <p:cNvPr id="178" name="Google Shape;178;p2"/>
          <p:cNvSpPr txBox="1">
            <a:spLocks noGrp="1"/>
          </p:cNvSpPr>
          <p:nvPr>
            <p:ph type="title" idx="5"/>
          </p:nvPr>
        </p:nvSpPr>
        <p:spPr>
          <a:xfrm>
            <a:off x="4099746" y="3064617"/>
            <a:ext cx="920100" cy="44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04</a:t>
            </a:r>
            <a:endParaRPr/>
          </a:p>
        </p:txBody>
      </p:sp>
      <p:sp>
        <p:nvSpPr>
          <p:cNvPr id="179" name="Google Shape;179;p2"/>
          <p:cNvSpPr txBox="1">
            <a:spLocks noGrp="1"/>
          </p:cNvSpPr>
          <p:nvPr>
            <p:ph type="subTitle" idx="8"/>
          </p:nvPr>
        </p:nvSpPr>
        <p:spPr>
          <a:xfrm>
            <a:off x="4099746" y="3512225"/>
            <a:ext cx="3874360" cy="8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err="1">
                <a:solidFill>
                  <a:srgbClr val="002060"/>
                </a:solidFill>
              </a:rPr>
              <a:t>Kết</a:t>
            </a:r>
            <a:r>
              <a:rPr lang="en-US" dirty="0">
                <a:solidFill>
                  <a:srgbClr val="002060"/>
                </a:solidFill>
              </a:rPr>
              <a:t> </a:t>
            </a:r>
            <a:r>
              <a:rPr lang="en-US" dirty="0" err="1">
                <a:solidFill>
                  <a:srgbClr val="002060"/>
                </a:solidFill>
              </a:rPr>
              <a:t>quả</a:t>
            </a:r>
            <a:r>
              <a:rPr lang="en-US" dirty="0">
                <a:solidFill>
                  <a:srgbClr val="002060"/>
                </a:solidFill>
              </a:rPr>
              <a:t> </a:t>
            </a:r>
            <a:r>
              <a:rPr lang="en-US" dirty="0" err="1">
                <a:solidFill>
                  <a:srgbClr val="002060"/>
                </a:solidFill>
              </a:rPr>
              <a:t>mong</a:t>
            </a:r>
            <a:r>
              <a:rPr lang="en-US" dirty="0">
                <a:solidFill>
                  <a:srgbClr val="002060"/>
                </a:solidFill>
              </a:rPr>
              <a:t> </a:t>
            </a:r>
            <a:r>
              <a:rPr lang="en-US" dirty="0" err="1">
                <a:solidFill>
                  <a:srgbClr val="002060"/>
                </a:solidFill>
              </a:rPr>
              <a:t>đợi</a:t>
            </a:r>
            <a:endParaRPr dirty="0">
              <a:solidFill>
                <a:srgbClr val="002060"/>
              </a:solidFill>
            </a:endParaRPr>
          </a:p>
        </p:txBody>
      </p:sp>
      <p:sp>
        <p:nvSpPr>
          <p:cNvPr id="180" name="Google Shape;180;p2"/>
          <p:cNvSpPr/>
          <p:nvPr/>
        </p:nvSpPr>
        <p:spPr>
          <a:xfrm rot="-1084991">
            <a:off x="7652135" y="4274656"/>
            <a:ext cx="448867" cy="276919"/>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Arial"/>
              </a:rPr>
              <a:t>+8</a:t>
            </a:r>
          </a:p>
        </p:txBody>
      </p:sp>
      <p:sp>
        <p:nvSpPr>
          <p:cNvPr id="181" name="Google Shape;181;p2"/>
          <p:cNvSpPr/>
          <p:nvPr/>
        </p:nvSpPr>
        <p:spPr>
          <a:xfrm rot="10800000" flipH="1">
            <a:off x="7440450" y="8069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8316650" y="37865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374325" y="4621338"/>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pic>
        <p:nvPicPr>
          <p:cNvPr id="20" name="Audio 19">
            <a:hlinkClick r:id="" action="ppaction://media"/>
            <a:extLst>
              <a:ext uri="{FF2B5EF4-FFF2-40B4-BE49-F238E27FC236}">
                <a16:creationId xmlns:a16="http://schemas.microsoft.com/office/drawing/2014/main" id="{E9FB08F9-E2DB-30D1-FD19-7EF5171CA5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562"/>
    </mc:Choice>
    <mc:Fallback>
      <p:transition spd="slow" advTm="7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
          <p:cNvSpPr txBox="1">
            <a:spLocks noGrp="1"/>
          </p:cNvSpPr>
          <p:nvPr>
            <p:ph type="title" idx="2"/>
          </p:nvPr>
        </p:nvSpPr>
        <p:spPr>
          <a:xfrm>
            <a:off x="888775" y="858875"/>
            <a:ext cx="1652100" cy="91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a:t>01</a:t>
            </a:r>
            <a:endParaRPr/>
          </a:p>
        </p:txBody>
      </p:sp>
      <p:sp>
        <p:nvSpPr>
          <p:cNvPr id="189" name="Google Shape;189;p3"/>
          <p:cNvSpPr txBox="1">
            <a:spLocks noGrp="1"/>
          </p:cNvSpPr>
          <p:nvPr>
            <p:ph type="title"/>
          </p:nvPr>
        </p:nvSpPr>
        <p:spPr>
          <a:xfrm>
            <a:off x="888775" y="1714700"/>
            <a:ext cx="7255200" cy="151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6000" dirty="0" err="1">
                <a:solidFill>
                  <a:srgbClr val="002060"/>
                </a:solidFill>
              </a:rPr>
              <a:t>Giới</a:t>
            </a:r>
            <a:r>
              <a:rPr lang="en-US" sz="6000" dirty="0">
                <a:solidFill>
                  <a:srgbClr val="002060"/>
                </a:solidFill>
              </a:rPr>
              <a:t> </a:t>
            </a:r>
            <a:r>
              <a:rPr lang="en-US" sz="6000" dirty="0" err="1">
                <a:solidFill>
                  <a:srgbClr val="002060"/>
                </a:solidFill>
              </a:rPr>
              <a:t>thiệu</a:t>
            </a:r>
            <a:endParaRPr sz="6000" dirty="0">
              <a:solidFill>
                <a:srgbClr val="002060"/>
              </a:solidFill>
            </a:endParaRPr>
          </a:p>
        </p:txBody>
      </p:sp>
      <p:grpSp>
        <p:nvGrpSpPr>
          <p:cNvPr id="190" name="Google Shape;190;p3"/>
          <p:cNvGrpSpPr/>
          <p:nvPr/>
        </p:nvGrpSpPr>
        <p:grpSpPr>
          <a:xfrm>
            <a:off x="6834882" y="4117141"/>
            <a:ext cx="1850494" cy="1245015"/>
            <a:chOff x="4540875" y="970275"/>
            <a:chExt cx="1186975" cy="798650"/>
          </a:xfrm>
        </p:grpSpPr>
        <p:sp>
          <p:nvSpPr>
            <p:cNvPr id="191" name="Google Shape;191;p3"/>
            <p:cNvSpPr/>
            <p:nvPr/>
          </p:nvSpPr>
          <p:spPr>
            <a:xfrm>
              <a:off x="5058725" y="970275"/>
              <a:ext cx="138925" cy="143750"/>
            </a:xfrm>
            <a:custGeom>
              <a:avLst/>
              <a:gdLst/>
              <a:ahLst/>
              <a:cxnLst/>
              <a:rect l="l" t="t" r="r" b="b"/>
              <a:pathLst>
                <a:path w="5557" h="5750" extrusionOk="0">
                  <a:moveTo>
                    <a:pt x="3421" y="0"/>
                  </a:moveTo>
                  <a:lnTo>
                    <a:pt x="1957" y="15"/>
                  </a:lnTo>
                  <a:lnTo>
                    <a:pt x="1" y="5750"/>
                  </a:lnTo>
                  <a:lnTo>
                    <a:pt x="1" y="5750"/>
                  </a:lnTo>
                  <a:lnTo>
                    <a:pt x="5557" y="5735"/>
                  </a:lnTo>
                  <a:lnTo>
                    <a:pt x="342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
            <p:cNvSpPr/>
            <p:nvPr/>
          </p:nvSpPr>
          <p:spPr>
            <a:xfrm>
              <a:off x="5045675" y="1106925"/>
              <a:ext cx="168025" cy="616075"/>
            </a:xfrm>
            <a:custGeom>
              <a:avLst/>
              <a:gdLst/>
              <a:ahLst/>
              <a:cxnLst/>
              <a:rect l="l" t="t" r="r" b="b"/>
              <a:pathLst>
                <a:path w="6721" h="24643" extrusionOk="0">
                  <a:moveTo>
                    <a:pt x="6616" y="0"/>
                  </a:moveTo>
                  <a:lnTo>
                    <a:pt x="0" y="30"/>
                  </a:lnTo>
                  <a:lnTo>
                    <a:pt x="105" y="24643"/>
                  </a:lnTo>
                  <a:lnTo>
                    <a:pt x="6721" y="24613"/>
                  </a:lnTo>
                  <a:lnTo>
                    <a:pt x="661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
            <p:cNvSpPr/>
            <p:nvPr/>
          </p:nvSpPr>
          <p:spPr>
            <a:xfrm>
              <a:off x="5045675" y="1151725"/>
              <a:ext cx="165425" cy="34000"/>
            </a:xfrm>
            <a:custGeom>
              <a:avLst/>
              <a:gdLst/>
              <a:ahLst/>
              <a:cxnLst/>
              <a:rect l="l" t="t" r="r" b="b"/>
              <a:pathLst>
                <a:path w="6617" h="1360" extrusionOk="0">
                  <a:moveTo>
                    <a:pt x="6616" y="0"/>
                  </a:moveTo>
                  <a:lnTo>
                    <a:pt x="0" y="30"/>
                  </a:lnTo>
                  <a:lnTo>
                    <a:pt x="15" y="1359"/>
                  </a:lnTo>
                  <a:lnTo>
                    <a:pt x="6616" y="1330"/>
                  </a:lnTo>
                  <a:lnTo>
                    <a:pt x="661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
            <p:cNvSpPr/>
            <p:nvPr/>
          </p:nvSpPr>
          <p:spPr>
            <a:xfrm>
              <a:off x="5047900" y="1650550"/>
              <a:ext cx="165800" cy="34375"/>
            </a:xfrm>
            <a:custGeom>
              <a:avLst/>
              <a:gdLst/>
              <a:ahLst/>
              <a:cxnLst/>
              <a:rect l="l" t="t" r="r" b="b"/>
              <a:pathLst>
                <a:path w="6632" h="1375" extrusionOk="0">
                  <a:moveTo>
                    <a:pt x="6617" y="0"/>
                  </a:moveTo>
                  <a:lnTo>
                    <a:pt x="1" y="30"/>
                  </a:lnTo>
                  <a:lnTo>
                    <a:pt x="16" y="1374"/>
                  </a:lnTo>
                  <a:lnTo>
                    <a:pt x="6632" y="1345"/>
                  </a:lnTo>
                  <a:lnTo>
                    <a:pt x="6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
            <p:cNvSpPr/>
            <p:nvPr/>
          </p:nvSpPr>
          <p:spPr>
            <a:xfrm>
              <a:off x="5089350" y="1247300"/>
              <a:ext cx="80675" cy="348750"/>
            </a:xfrm>
            <a:custGeom>
              <a:avLst/>
              <a:gdLst/>
              <a:ahLst/>
              <a:cxnLst/>
              <a:rect l="l" t="t" r="r" b="b"/>
              <a:pathLst>
                <a:path w="3227" h="13950" extrusionOk="0">
                  <a:moveTo>
                    <a:pt x="1590" y="1"/>
                  </a:moveTo>
                  <a:cubicBezTo>
                    <a:pt x="1588" y="1"/>
                    <a:pt x="1586" y="1"/>
                    <a:pt x="1584" y="1"/>
                  </a:cubicBezTo>
                  <a:cubicBezTo>
                    <a:pt x="702" y="1"/>
                    <a:pt x="1" y="3122"/>
                    <a:pt x="30" y="6975"/>
                  </a:cubicBezTo>
                  <a:cubicBezTo>
                    <a:pt x="45" y="10829"/>
                    <a:pt x="762" y="13950"/>
                    <a:pt x="1643" y="13950"/>
                  </a:cubicBezTo>
                  <a:cubicBezTo>
                    <a:pt x="2525" y="13950"/>
                    <a:pt x="3226" y="10829"/>
                    <a:pt x="3197" y="6960"/>
                  </a:cubicBezTo>
                  <a:cubicBezTo>
                    <a:pt x="3182" y="3116"/>
                    <a:pt x="2468" y="1"/>
                    <a:pt x="15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
            <p:cNvSpPr/>
            <p:nvPr/>
          </p:nvSpPr>
          <p:spPr>
            <a:xfrm>
              <a:off x="5060975" y="1106925"/>
              <a:ext cx="134075" cy="400"/>
            </a:xfrm>
            <a:custGeom>
              <a:avLst/>
              <a:gdLst/>
              <a:ahLst/>
              <a:cxnLst/>
              <a:rect l="l" t="t" r="r" b="b"/>
              <a:pathLst>
                <a:path w="5363" h="16" fill="none" extrusionOk="0">
                  <a:moveTo>
                    <a:pt x="0" y="15"/>
                  </a:moveTo>
                  <a:lnTo>
                    <a:pt x="5362" y="0"/>
                  </a:lnTo>
                </a:path>
              </a:pathLst>
            </a:custGeom>
            <a:solidFill>
              <a:schemeClr val="dk1"/>
            </a:solid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
            <p:cNvSpPr/>
            <p:nvPr/>
          </p:nvSpPr>
          <p:spPr>
            <a:xfrm>
              <a:off x="4548325" y="1033725"/>
              <a:ext cx="136325" cy="165450"/>
            </a:xfrm>
            <a:custGeom>
              <a:avLst/>
              <a:gdLst/>
              <a:ahLst/>
              <a:cxnLst/>
              <a:rect l="l" t="t" r="r" b="b"/>
              <a:pathLst>
                <a:path w="5453" h="6618" extrusionOk="0">
                  <a:moveTo>
                    <a:pt x="1360" y="1"/>
                  </a:moveTo>
                  <a:lnTo>
                    <a:pt x="1" y="554"/>
                  </a:lnTo>
                  <a:lnTo>
                    <a:pt x="300" y="6617"/>
                  </a:lnTo>
                  <a:lnTo>
                    <a:pt x="5452" y="4556"/>
                  </a:lnTo>
                  <a:lnTo>
                    <a:pt x="136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
            <p:cNvSpPr/>
            <p:nvPr/>
          </p:nvSpPr>
          <p:spPr>
            <a:xfrm>
              <a:off x="4540875" y="1136050"/>
              <a:ext cx="381600" cy="632875"/>
            </a:xfrm>
            <a:custGeom>
              <a:avLst/>
              <a:gdLst/>
              <a:ahLst/>
              <a:cxnLst/>
              <a:rect l="l" t="t" r="r" b="b"/>
              <a:pathLst>
                <a:path w="15264" h="25315" extrusionOk="0">
                  <a:moveTo>
                    <a:pt x="6138" y="0"/>
                  </a:moveTo>
                  <a:lnTo>
                    <a:pt x="0" y="2464"/>
                  </a:lnTo>
                  <a:lnTo>
                    <a:pt x="9125" y="25315"/>
                  </a:lnTo>
                  <a:lnTo>
                    <a:pt x="15264" y="22865"/>
                  </a:lnTo>
                  <a:lnTo>
                    <a:pt x="613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
            <p:cNvSpPr/>
            <p:nvPr/>
          </p:nvSpPr>
          <p:spPr>
            <a:xfrm>
              <a:off x="4557300" y="1177475"/>
              <a:ext cx="165800" cy="92250"/>
            </a:xfrm>
            <a:custGeom>
              <a:avLst/>
              <a:gdLst/>
              <a:ahLst/>
              <a:cxnLst/>
              <a:rect l="l" t="t" r="r" b="b"/>
              <a:pathLst>
                <a:path w="6632" h="3690" extrusionOk="0">
                  <a:moveTo>
                    <a:pt x="6139" y="1"/>
                  </a:moveTo>
                  <a:lnTo>
                    <a:pt x="0" y="2465"/>
                  </a:lnTo>
                  <a:lnTo>
                    <a:pt x="493" y="3690"/>
                  </a:lnTo>
                  <a:lnTo>
                    <a:pt x="6631" y="1240"/>
                  </a:lnTo>
                  <a:lnTo>
                    <a:pt x="613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
            <p:cNvSpPr/>
            <p:nvPr/>
          </p:nvSpPr>
          <p:spPr>
            <a:xfrm>
              <a:off x="4742475" y="1641225"/>
              <a:ext cx="165825" cy="92225"/>
            </a:xfrm>
            <a:custGeom>
              <a:avLst/>
              <a:gdLst/>
              <a:ahLst/>
              <a:cxnLst/>
              <a:rect l="l" t="t" r="r" b="b"/>
              <a:pathLst>
                <a:path w="6633" h="3689" extrusionOk="0">
                  <a:moveTo>
                    <a:pt x="6139" y="0"/>
                  </a:moveTo>
                  <a:lnTo>
                    <a:pt x="1" y="2449"/>
                  </a:lnTo>
                  <a:lnTo>
                    <a:pt x="494" y="3689"/>
                  </a:lnTo>
                  <a:lnTo>
                    <a:pt x="6632" y="1240"/>
                  </a:lnTo>
                  <a:lnTo>
                    <a:pt x="61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
            <p:cNvSpPr/>
            <p:nvPr/>
          </p:nvSpPr>
          <p:spPr>
            <a:xfrm>
              <a:off x="4649150" y="1296275"/>
              <a:ext cx="170275" cy="325425"/>
            </a:xfrm>
            <a:custGeom>
              <a:avLst/>
              <a:gdLst/>
              <a:ahLst/>
              <a:cxnLst/>
              <a:rect l="l" t="t" r="r" b="b"/>
              <a:pathLst>
                <a:path w="6811" h="13017" extrusionOk="0">
                  <a:moveTo>
                    <a:pt x="956" y="0"/>
                  </a:moveTo>
                  <a:cubicBezTo>
                    <a:pt x="903" y="0"/>
                    <a:pt x="853" y="9"/>
                    <a:pt x="807" y="28"/>
                  </a:cubicBezTo>
                  <a:cubicBezTo>
                    <a:pt x="0" y="342"/>
                    <a:pt x="493" y="3508"/>
                    <a:pt x="1927" y="7092"/>
                  </a:cubicBezTo>
                  <a:cubicBezTo>
                    <a:pt x="3283" y="10482"/>
                    <a:pt x="4973" y="13017"/>
                    <a:pt x="5847" y="13017"/>
                  </a:cubicBezTo>
                  <a:cubicBezTo>
                    <a:pt x="5897" y="13017"/>
                    <a:pt x="5945" y="13009"/>
                    <a:pt x="5989" y="12992"/>
                  </a:cubicBezTo>
                  <a:cubicBezTo>
                    <a:pt x="6811" y="12663"/>
                    <a:pt x="6303" y="9497"/>
                    <a:pt x="4884" y="5912"/>
                  </a:cubicBezTo>
                  <a:cubicBezTo>
                    <a:pt x="3531" y="2531"/>
                    <a:pt x="1833" y="0"/>
                    <a:pt x="9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
            <p:cNvSpPr/>
            <p:nvPr/>
          </p:nvSpPr>
          <p:spPr>
            <a:xfrm>
              <a:off x="4555425" y="1142025"/>
              <a:ext cx="124350" cy="50050"/>
            </a:xfrm>
            <a:custGeom>
              <a:avLst/>
              <a:gdLst/>
              <a:ahLst/>
              <a:cxnLst/>
              <a:rect l="l" t="t" r="r" b="b"/>
              <a:pathLst>
                <a:path w="4974" h="2002" fill="none" extrusionOk="0">
                  <a:moveTo>
                    <a:pt x="1" y="2001"/>
                  </a:moveTo>
                  <a:lnTo>
                    <a:pt x="4974" y="0"/>
                  </a:lnTo>
                </a:path>
              </a:pathLst>
            </a:custGeom>
            <a:solidFill>
              <a:schemeClr val="dk1"/>
            </a:solid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
            <p:cNvSpPr/>
            <p:nvPr/>
          </p:nvSpPr>
          <p:spPr>
            <a:xfrm>
              <a:off x="5579600" y="1063600"/>
              <a:ext cx="148250" cy="169175"/>
            </a:xfrm>
            <a:custGeom>
              <a:avLst/>
              <a:gdLst/>
              <a:ahLst/>
              <a:cxnLst/>
              <a:rect l="l" t="t" r="r" b="b"/>
              <a:pathLst>
                <a:path w="5930" h="6767" extrusionOk="0">
                  <a:moveTo>
                    <a:pt x="4690" y="1"/>
                  </a:moveTo>
                  <a:lnTo>
                    <a:pt x="0" y="3869"/>
                  </a:lnTo>
                  <a:lnTo>
                    <a:pt x="4734" y="6766"/>
                  </a:lnTo>
                  <a:lnTo>
                    <a:pt x="5929" y="762"/>
                  </a:lnTo>
                  <a:lnTo>
                    <a:pt x="469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
            <p:cNvSpPr/>
            <p:nvPr/>
          </p:nvSpPr>
          <p:spPr>
            <a:xfrm>
              <a:off x="5250650" y="1147625"/>
              <a:ext cx="462250" cy="611225"/>
            </a:xfrm>
            <a:custGeom>
              <a:avLst/>
              <a:gdLst/>
              <a:ahLst/>
              <a:cxnLst/>
              <a:rect l="l" t="t" r="r" b="b"/>
              <a:pathLst>
                <a:path w="18490" h="24449" extrusionOk="0">
                  <a:moveTo>
                    <a:pt x="12859" y="0"/>
                  </a:moveTo>
                  <a:lnTo>
                    <a:pt x="0" y="20999"/>
                  </a:lnTo>
                  <a:lnTo>
                    <a:pt x="5646" y="24449"/>
                  </a:lnTo>
                  <a:lnTo>
                    <a:pt x="18490" y="3465"/>
                  </a:lnTo>
                  <a:lnTo>
                    <a:pt x="1285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
            <p:cNvSpPr/>
            <p:nvPr/>
          </p:nvSpPr>
          <p:spPr>
            <a:xfrm>
              <a:off x="5531425" y="1185700"/>
              <a:ext cx="158325" cy="115025"/>
            </a:xfrm>
            <a:custGeom>
              <a:avLst/>
              <a:gdLst/>
              <a:ahLst/>
              <a:cxnLst/>
              <a:rect l="l" t="t" r="r" b="b"/>
              <a:pathLst>
                <a:path w="6333" h="4601" extrusionOk="0">
                  <a:moveTo>
                    <a:pt x="688" y="0"/>
                  </a:moveTo>
                  <a:lnTo>
                    <a:pt x="0" y="1135"/>
                  </a:lnTo>
                  <a:lnTo>
                    <a:pt x="5631" y="4600"/>
                  </a:lnTo>
                  <a:lnTo>
                    <a:pt x="6333" y="3465"/>
                  </a:lnTo>
                  <a:lnTo>
                    <a:pt x="6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
            <p:cNvSpPr/>
            <p:nvPr/>
          </p:nvSpPr>
          <p:spPr>
            <a:xfrm>
              <a:off x="5270800" y="1611350"/>
              <a:ext cx="158350" cy="115025"/>
            </a:xfrm>
            <a:custGeom>
              <a:avLst/>
              <a:gdLst/>
              <a:ahLst/>
              <a:cxnLst/>
              <a:rect l="l" t="t" r="r" b="b"/>
              <a:pathLst>
                <a:path w="6334" h="4601" extrusionOk="0">
                  <a:moveTo>
                    <a:pt x="688" y="0"/>
                  </a:moveTo>
                  <a:lnTo>
                    <a:pt x="1" y="1135"/>
                  </a:lnTo>
                  <a:lnTo>
                    <a:pt x="5631" y="4600"/>
                  </a:lnTo>
                  <a:lnTo>
                    <a:pt x="6333" y="3465"/>
                  </a:lnTo>
                  <a:lnTo>
                    <a:pt x="6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
            <p:cNvSpPr/>
            <p:nvPr/>
          </p:nvSpPr>
          <p:spPr>
            <a:xfrm>
              <a:off x="5368250" y="1308925"/>
              <a:ext cx="219950" cy="300575"/>
            </a:xfrm>
            <a:custGeom>
              <a:avLst/>
              <a:gdLst/>
              <a:ahLst/>
              <a:cxnLst/>
              <a:rect l="l" t="t" r="r" b="b"/>
              <a:pathLst>
                <a:path w="8798" h="12023" extrusionOk="0">
                  <a:moveTo>
                    <a:pt x="7826" y="0"/>
                  </a:moveTo>
                  <a:cubicBezTo>
                    <a:pt x="6920" y="0"/>
                    <a:pt x="4890" y="2180"/>
                    <a:pt x="3048" y="5182"/>
                  </a:cubicBezTo>
                  <a:cubicBezTo>
                    <a:pt x="1031" y="8468"/>
                    <a:pt x="1" y="11500"/>
                    <a:pt x="748" y="11963"/>
                  </a:cubicBezTo>
                  <a:cubicBezTo>
                    <a:pt x="813" y="12003"/>
                    <a:pt x="890" y="12022"/>
                    <a:pt x="976" y="12022"/>
                  </a:cubicBezTo>
                  <a:cubicBezTo>
                    <a:pt x="1894" y="12022"/>
                    <a:pt x="3922" y="9843"/>
                    <a:pt x="5751" y="6840"/>
                  </a:cubicBezTo>
                  <a:cubicBezTo>
                    <a:pt x="7767" y="3554"/>
                    <a:pt x="8798" y="508"/>
                    <a:pt x="8051" y="60"/>
                  </a:cubicBezTo>
                  <a:cubicBezTo>
                    <a:pt x="7987" y="20"/>
                    <a:pt x="7911" y="0"/>
                    <a:pt x="78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
            <p:cNvSpPr/>
            <p:nvPr/>
          </p:nvSpPr>
          <p:spPr>
            <a:xfrm>
              <a:off x="5585200" y="1155825"/>
              <a:ext cx="114275" cy="69850"/>
            </a:xfrm>
            <a:custGeom>
              <a:avLst/>
              <a:gdLst/>
              <a:ahLst/>
              <a:cxnLst/>
              <a:rect l="l" t="t" r="r" b="b"/>
              <a:pathLst>
                <a:path w="4571" h="2794" fill="none" extrusionOk="0">
                  <a:moveTo>
                    <a:pt x="0" y="1"/>
                  </a:moveTo>
                  <a:lnTo>
                    <a:pt x="4570" y="2793"/>
                  </a:lnTo>
                </a:path>
              </a:pathLst>
            </a:custGeom>
            <a:solidFill>
              <a:schemeClr val="dk1"/>
            </a:solid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 name="Google Shape;209;p3"/>
          <p:cNvSpPr/>
          <p:nvPr/>
        </p:nvSpPr>
        <p:spPr>
          <a:xfrm rot="10800000" flipH="1">
            <a:off x="8211275" y="1182112"/>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
          <p:cNvSpPr/>
          <p:nvPr/>
        </p:nvSpPr>
        <p:spPr>
          <a:xfrm>
            <a:off x="8688875" y="36899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
          <p:cNvSpPr/>
          <p:nvPr/>
        </p:nvSpPr>
        <p:spPr>
          <a:xfrm rot="-1084991">
            <a:off x="7756221" y="3188029"/>
            <a:ext cx="354687" cy="26957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Arial"/>
              </a:rPr>
              <a:t>-5</a:t>
            </a:r>
          </a:p>
        </p:txBody>
      </p:sp>
      <p:sp>
        <p:nvSpPr>
          <p:cNvPr id="212" name="Google Shape;212;p3"/>
          <p:cNvSpPr/>
          <p:nvPr/>
        </p:nvSpPr>
        <p:spPr>
          <a:xfrm rot="-431286">
            <a:off x="222177" y="4641625"/>
            <a:ext cx="408259" cy="26914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Arial"/>
              </a:rPr>
              <a:t>-4</a:t>
            </a:r>
          </a:p>
        </p:txBody>
      </p:sp>
      <p:sp>
        <p:nvSpPr>
          <p:cNvPr id="213" name="Google Shape;213;p3"/>
          <p:cNvSpPr/>
          <p:nvPr/>
        </p:nvSpPr>
        <p:spPr>
          <a:xfrm rot="797114">
            <a:off x="6935082" y="745367"/>
            <a:ext cx="417763" cy="266119"/>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Arial"/>
              </a:rPr>
              <a:t>+7</a:t>
            </a:r>
          </a:p>
        </p:txBody>
      </p:sp>
      <p:pic>
        <p:nvPicPr>
          <p:cNvPr id="20" name="Audio 19">
            <a:hlinkClick r:id="" action="ppaction://media"/>
            <a:extLst>
              <a:ext uri="{FF2B5EF4-FFF2-40B4-BE49-F238E27FC236}">
                <a16:creationId xmlns:a16="http://schemas.microsoft.com/office/drawing/2014/main" id="{1AAF0BDE-FBB5-A6DA-8C3C-D84EB7B22F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34"/>
    </mc:Choice>
    <mc:Fallback>
      <p:transition spd="slow" advTm="1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0" name="Google Shape;220;p4"/>
          <p:cNvSpPr txBox="1"/>
          <p:nvPr/>
        </p:nvSpPr>
        <p:spPr>
          <a:xfrm>
            <a:off x="6308085" y="2777223"/>
            <a:ext cx="653340" cy="62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Albert Sans"/>
              <a:buNone/>
            </a:pPr>
            <a:endParaRPr sz="2800" b="0" i="0" u="none" strike="noStrike" cap="none">
              <a:solidFill>
                <a:schemeClr val="dk1"/>
              </a:solidFill>
              <a:latin typeface="Albert Sans"/>
              <a:ea typeface="Albert Sans"/>
              <a:cs typeface="Albert Sans"/>
              <a:sym typeface="Albert Sans"/>
            </a:endParaRPr>
          </a:p>
        </p:txBody>
      </p:sp>
      <p:sp>
        <p:nvSpPr>
          <p:cNvPr id="8" name="Google Shape;243;g2e32b9b4ff5_3_0">
            <a:extLst>
              <a:ext uri="{FF2B5EF4-FFF2-40B4-BE49-F238E27FC236}">
                <a16:creationId xmlns:a16="http://schemas.microsoft.com/office/drawing/2014/main" id="{77E35304-0A77-0C9B-A486-B87B25ACA3BB}"/>
              </a:ext>
            </a:extLst>
          </p:cNvPr>
          <p:cNvSpPr txBox="1">
            <a:spLocks/>
          </p:cNvSpPr>
          <p:nvPr/>
        </p:nvSpPr>
        <p:spPr>
          <a:xfrm>
            <a:off x="517840" y="39282"/>
            <a:ext cx="7878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anrope ExtraBold"/>
              <a:buNone/>
              <a:defRPr sz="5000" b="0" i="0" u="none" strike="noStrike" cap="none">
                <a:solidFill>
                  <a:schemeClr val="dk2"/>
                </a:solidFill>
                <a:latin typeface="Manrope ExtraBold"/>
                <a:ea typeface="Manrope ExtraBold"/>
                <a:cs typeface="Manrope ExtraBold"/>
                <a:sym typeface="Manrope ExtraBold"/>
              </a:defRPr>
            </a:lvl1pPr>
            <a:lvl2pPr marR="0" lvl="1"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2pPr>
            <a:lvl3pPr marR="0" lvl="2"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3pPr>
            <a:lvl4pPr marR="0" lvl="3"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4pPr>
            <a:lvl5pPr marR="0" lvl="4"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5pPr>
            <a:lvl6pPr marR="0" lvl="5"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6pPr>
            <a:lvl7pPr marR="0" lvl="6"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7pPr>
            <a:lvl8pPr marR="0" lvl="7"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8pPr>
            <a:lvl9pPr marR="0" lvl="8" algn="ctr" rtl="0">
              <a:lnSpc>
                <a:spcPct val="100000"/>
              </a:lnSpc>
              <a:spcBef>
                <a:spcPts val="0"/>
              </a:spcBef>
              <a:spcAft>
                <a:spcPts val="0"/>
              </a:spcAft>
              <a:buClr>
                <a:schemeClr val="dk1"/>
              </a:buClr>
              <a:buSzPts val="3600"/>
              <a:buFont typeface="Manrope ExtraBold"/>
              <a:buNone/>
              <a:defRPr sz="3600" b="0" i="0" u="none" strike="noStrike" cap="none">
                <a:solidFill>
                  <a:schemeClr val="dk1"/>
                </a:solidFill>
                <a:latin typeface="Manrope ExtraBold"/>
                <a:ea typeface="Manrope ExtraBold"/>
                <a:cs typeface="Manrope ExtraBold"/>
                <a:sym typeface="Manrope ExtraBold"/>
              </a:defRPr>
            </a:lvl9pPr>
          </a:lstStyle>
          <a:p>
            <a:pPr algn="l">
              <a:lnSpc>
                <a:spcPct val="115000"/>
              </a:lnSpc>
            </a:pPr>
            <a:r>
              <a:rPr lang="da-DK" sz="2800" b="1" dirty="0">
                <a:solidFill>
                  <a:srgbClr val="09264D"/>
                </a:solidFill>
                <a:latin typeface="Arial"/>
                <a:ea typeface="Arial"/>
                <a:cs typeface="Arial"/>
                <a:sym typeface="Arial"/>
              </a:rPr>
              <a:t>Giới thiệu</a:t>
            </a:r>
          </a:p>
          <a:p>
            <a:pPr algn="l"/>
            <a:endParaRPr lang="da-DK" sz="2800" dirty="0">
              <a:solidFill>
                <a:schemeClr val="dk1"/>
              </a:solidFill>
            </a:endParaRPr>
          </a:p>
        </p:txBody>
      </p:sp>
      <p:pic>
        <p:nvPicPr>
          <p:cNvPr id="5" name="Picture 4">
            <a:extLst>
              <a:ext uri="{FF2B5EF4-FFF2-40B4-BE49-F238E27FC236}">
                <a16:creationId xmlns:a16="http://schemas.microsoft.com/office/drawing/2014/main" id="{77F49A76-E98A-B1A2-D8AB-215F0D3D3507}"/>
              </a:ext>
            </a:extLst>
          </p:cNvPr>
          <p:cNvPicPr>
            <a:picLocks noChangeAspect="1"/>
          </p:cNvPicPr>
          <p:nvPr/>
        </p:nvPicPr>
        <p:blipFill>
          <a:blip r:embed="rId5"/>
          <a:stretch>
            <a:fillRect/>
          </a:stretch>
        </p:blipFill>
        <p:spPr>
          <a:xfrm>
            <a:off x="85192" y="2801367"/>
            <a:ext cx="8261380" cy="2346031"/>
          </a:xfrm>
          <a:prstGeom prst="rect">
            <a:avLst/>
          </a:prstGeom>
        </p:spPr>
      </p:pic>
      <p:pic>
        <p:nvPicPr>
          <p:cNvPr id="1028" name="Picture 4" descr="Chest X-ray for tuberculosis (TB): What to expect, results, and more">
            <a:extLst>
              <a:ext uri="{FF2B5EF4-FFF2-40B4-BE49-F238E27FC236}">
                <a16:creationId xmlns:a16="http://schemas.microsoft.com/office/drawing/2014/main" id="{49257475-55FF-5DC9-EFBC-59FD235CE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92" y="611982"/>
            <a:ext cx="3892240" cy="21893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5A495A8-6722-5B6D-CDF1-447FB88CFAFC}"/>
              </a:ext>
            </a:extLst>
          </p:cNvPr>
          <p:cNvPicPr>
            <a:picLocks noChangeAspect="1"/>
          </p:cNvPicPr>
          <p:nvPr/>
        </p:nvPicPr>
        <p:blipFill>
          <a:blip r:embed="rId7"/>
          <a:stretch>
            <a:fillRect/>
          </a:stretch>
        </p:blipFill>
        <p:spPr>
          <a:xfrm>
            <a:off x="3977432" y="548821"/>
            <a:ext cx="5006774" cy="2240474"/>
          </a:xfrm>
          <a:prstGeom prst="rect">
            <a:avLst/>
          </a:prstGeom>
        </p:spPr>
      </p:pic>
      <p:pic>
        <p:nvPicPr>
          <p:cNvPr id="25" name="Audio 24">
            <a:hlinkClick r:id="" action="ppaction://media"/>
            <a:extLst>
              <a:ext uri="{FF2B5EF4-FFF2-40B4-BE49-F238E27FC236}">
                <a16:creationId xmlns:a16="http://schemas.microsoft.com/office/drawing/2014/main" id="{9B14AB04-EEF5-B4D5-9B68-A3EF718354B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440"/>
    </mc:Choice>
    <mc:Fallback>
      <p:transition spd="slow" advTm="3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
          <p:cNvSpPr txBox="1">
            <a:spLocks noGrp="1"/>
          </p:cNvSpPr>
          <p:nvPr>
            <p:ph type="title" idx="2"/>
          </p:nvPr>
        </p:nvSpPr>
        <p:spPr>
          <a:xfrm>
            <a:off x="3746000" y="1282725"/>
            <a:ext cx="1652100" cy="91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US"/>
              <a:t>02</a:t>
            </a:r>
            <a:endParaRPr/>
          </a:p>
        </p:txBody>
      </p:sp>
      <p:sp>
        <p:nvSpPr>
          <p:cNvPr id="231" name="Google Shape;231;p5"/>
          <p:cNvSpPr txBox="1">
            <a:spLocks noGrp="1"/>
          </p:cNvSpPr>
          <p:nvPr>
            <p:ph type="title"/>
          </p:nvPr>
        </p:nvSpPr>
        <p:spPr>
          <a:xfrm>
            <a:off x="784676" y="2191925"/>
            <a:ext cx="7479274" cy="151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dirty="0"/>
              <a:t>	</a:t>
            </a:r>
            <a:r>
              <a:rPr lang="en-US" dirty="0" err="1">
                <a:solidFill>
                  <a:srgbClr val="002060"/>
                </a:solidFill>
              </a:rPr>
              <a:t>Mục</a:t>
            </a:r>
            <a:r>
              <a:rPr lang="en-US" dirty="0">
                <a:solidFill>
                  <a:srgbClr val="002060"/>
                </a:solidFill>
              </a:rPr>
              <a:t> </a:t>
            </a:r>
            <a:r>
              <a:rPr lang="en-US" dirty="0" err="1">
                <a:solidFill>
                  <a:srgbClr val="002060"/>
                </a:solidFill>
              </a:rPr>
              <a:t>tiêu</a:t>
            </a:r>
            <a:endParaRPr dirty="0">
              <a:solidFill>
                <a:srgbClr val="002060"/>
              </a:solidFill>
            </a:endParaRPr>
          </a:p>
        </p:txBody>
      </p:sp>
      <p:sp>
        <p:nvSpPr>
          <p:cNvPr id="232" name="Google Shape;232;p5"/>
          <p:cNvSpPr/>
          <p:nvPr/>
        </p:nvSpPr>
        <p:spPr>
          <a:xfrm>
            <a:off x="8263950" y="37649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 name="Google Shape;233;p5"/>
          <p:cNvGrpSpPr/>
          <p:nvPr/>
        </p:nvGrpSpPr>
        <p:grpSpPr>
          <a:xfrm>
            <a:off x="815100" y="852100"/>
            <a:ext cx="812402" cy="555675"/>
            <a:chOff x="815100" y="852100"/>
            <a:chExt cx="812402" cy="555675"/>
          </a:xfrm>
        </p:grpSpPr>
        <p:sp>
          <p:nvSpPr>
            <p:cNvPr id="234" name="Google Shape;234;p5"/>
            <p:cNvSpPr/>
            <p:nvPr/>
          </p:nvSpPr>
          <p:spPr>
            <a:xfrm flipH="1">
              <a:off x="963000" y="13409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p:nvPr/>
          </p:nvSpPr>
          <p:spPr>
            <a:xfrm>
              <a:off x="815100" y="85210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sp>
        <p:nvSpPr>
          <p:cNvPr id="236" name="Google Shape;236;p5"/>
          <p:cNvSpPr/>
          <p:nvPr/>
        </p:nvSpPr>
        <p:spPr>
          <a:xfrm rot="-257646">
            <a:off x="7776336" y="772446"/>
            <a:ext cx="589914" cy="36392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+8</a:t>
            </a:r>
          </a:p>
        </p:txBody>
      </p:sp>
      <p:sp>
        <p:nvSpPr>
          <p:cNvPr id="237" name="Google Shape;237;p5"/>
          <p:cNvSpPr/>
          <p:nvPr/>
        </p:nvSpPr>
        <p:spPr>
          <a:xfrm rot="926560">
            <a:off x="675042" y="4229894"/>
            <a:ext cx="555280" cy="362791"/>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+3</a:t>
            </a:r>
          </a:p>
        </p:txBody>
      </p:sp>
      <p:pic>
        <p:nvPicPr>
          <p:cNvPr id="19" name="Audio 18">
            <a:hlinkClick r:id="" action="ppaction://media"/>
            <a:extLst>
              <a:ext uri="{FF2B5EF4-FFF2-40B4-BE49-F238E27FC236}">
                <a16:creationId xmlns:a16="http://schemas.microsoft.com/office/drawing/2014/main" id="{418D5C58-43C8-C90F-4061-D44E2E7B5B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72"/>
    </mc:Choice>
    <mc:Fallback>
      <p:transition spd="slow" advTm="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B49D0-E9CC-64F3-4F51-4E64F969852A}"/>
              </a:ext>
            </a:extLst>
          </p:cNvPr>
          <p:cNvSpPr>
            <a:spLocks noGrp="1"/>
          </p:cNvSpPr>
          <p:nvPr>
            <p:ph type="body" sz="quarter" idx="10"/>
          </p:nvPr>
        </p:nvSpPr>
        <p:spPr>
          <a:xfrm>
            <a:off x="607050" y="989765"/>
            <a:ext cx="7878600" cy="3665537"/>
          </a:xfrm>
        </p:spPr>
        <p:txBody>
          <a:bodyPr/>
          <a:lstStyle/>
          <a:p>
            <a:pPr marL="342900" marR="0" lvl="0" indent="-342900" algn="l">
              <a:lnSpc>
                <a:spcPct val="107000"/>
              </a:lnSpc>
              <a:spcBef>
                <a:spcPts val="0"/>
              </a:spcBef>
              <a:spcAft>
                <a:spcPts val="800"/>
              </a:spcAft>
              <a:buSzPts val="1200"/>
              <a:buFont typeface="Arial" panose="020B0604020202020204" pitchFamily="34" charset="0"/>
              <a:buChar char="●"/>
            </a:pPr>
            <a:r>
              <a:rPr lang="vi-VN" sz="1800" spc="0" dirty="0">
                <a:effectLst/>
                <a:latin typeface="Times New Roman" panose="02020603050405020304" pitchFamily="18" charset="0"/>
                <a:ea typeface="Arial" panose="020B0604020202020204" pitchFamily="34" charset="0"/>
              </a:rPr>
              <a:t>Nghiên cứu hiệu suất của mô hình VLCI [1] và phiên bản cải tiến VLCI </a:t>
            </a:r>
            <a:r>
              <a:rPr lang="en-US" sz="1800" spc="0" dirty="0">
                <a:effectLst/>
                <a:latin typeface="Times New Roman" panose="02020603050405020304" pitchFamily="18" charset="0"/>
                <a:ea typeface="Arial" panose="020B0604020202020204" pitchFamily="34" charset="0"/>
              </a:rPr>
              <a:t>with</a:t>
            </a:r>
            <a:r>
              <a:rPr lang="vi-VN" sz="1800" spc="0" dirty="0">
                <a:effectLst/>
                <a:latin typeface="Times New Roman" panose="02020603050405020304" pitchFamily="18" charset="0"/>
                <a:ea typeface="Arial" panose="020B0604020202020204" pitchFamily="34" charset="0"/>
              </a:rPr>
              <a:t> B-SCST trên các độ đo </a:t>
            </a:r>
            <a:r>
              <a:rPr lang="en-US" sz="1800" spc="0" dirty="0">
                <a:effectLst/>
                <a:latin typeface="Times New Roman" panose="02020603050405020304" pitchFamily="18" charset="0"/>
                <a:ea typeface="Arial" panose="020B0604020202020204" pitchFamily="34" charset="0"/>
              </a:rPr>
              <a:t>ROUGE-L, </a:t>
            </a:r>
            <a:r>
              <a:rPr lang="vi-VN" sz="1800" spc="0" dirty="0">
                <a:effectLst/>
                <a:latin typeface="Times New Roman" panose="02020603050405020304" pitchFamily="18" charset="0"/>
                <a:ea typeface="Arial" panose="020B0604020202020204" pitchFamily="34" charset="0"/>
              </a:rPr>
              <a:t>CIDER, BLEU, METEOR và CE</a:t>
            </a:r>
            <a:endParaRPr lang="en-US" sz="18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800" spc="0" dirty="0">
                <a:effectLst/>
                <a:latin typeface="Times New Roman" panose="02020603050405020304" pitchFamily="18" charset="0"/>
                <a:ea typeface="Arial" panose="020B0604020202020204" pitchFamily="34" charset="0"/>
              </a:rPr>
              <a:t>Nghiên cứu hiệu suất của 2 mô hình trên trên 2 bộ dữ liệu IU-Xray và MIMIC-CXR sử dụng cách tiếp cận tăng cường dữ liệu truyền thống và sử dụng mô hình GAN.</a:t>
            </a:r>
            <a:endParaRPr lang="en-US" sz="1800" dirty="0">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800" dirty="0">
                <a:effectLst/>
                <a:latin typeface="Times New Roman" panose="02020603050405020304" pitchFamily="18" charset="0"/>
                <a:ea typeface="Times New Roman" panose="02020603050405020304" pitchFamily="18" charset="0"/>
              </a:rPr>
              <a:t>Phát triển một chương trình ứng dụng để minh họa hiệu năng của mô hình cải tiến.</a:t>
            </a:r>
            <a:endParaRPr lang="en-US" dirty="0"/>
          </a:p>
        </p:txBody>
      </p:sp>
      <p:sp>
        <p:nvSpPr>
          <p:cNvPr id="5" name="Google Shape;243;g2e32b9b4ff5_3_0">
            <a:extLst>
              <a:ext uri="{FF2B5EF4-FFF2-40B4-BE49-F238E27FC236}">
                <a16:creationId xmlns:a16="http://schemas.microsoft.com/office/drawing/2014/main" id="{68DAF524-E858-DCA1-119C-9019E7B4F350}"/>
              </a:ext>
            </a:extLst>
          </p:cNvPr>
          <p:cNvSpPr txBox="1">
            <a:spLocks noGrp="1"/>
          </p:cNvSpPr>
          <p:nvPr>
            <p:ph type="title"/>
          </p:nvPr>
        </p:nvSpPr>
        <p:spPr>
          <a:xfrm>
            <a:off x="607050" y="208150"/>
            <a:ext cx="7878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US" sz="2800" b="1" dirty="0" err="1">
                <a:solidFill>
                  <a:srgbClr val="09264D"/>
                </a:solidFill>
                <a:latin typeface="Arial"/>
                <a:ea typeface="Arial"/>
                <a:cs typeface="Arial"/>
                <a:sym typeface="Arial"/>
              </a:rPr>
              <a:t>Mục</a:t>
            </a:r>
            <a:r>
              <a:rPr lang="en-US" sz="2800" b="1" dirty="0">
                <a:solidFill>
                  <a:srgbClr val="09264D"/>
                </a:solidFill>
                <a:latin typeface="Arial"/>
                <a:ea typeface="Arial"/>
                <a:cs typeface="Arial"/>
                <a:sym typeface="Arial"/>
              </a:rPr>
              <a:t> </a:t>
            </a:r>
            <a:r>
              <a:rPr lang="en-US" sz="2800" b="1" dirty="0" err="1">
                <a:solidFill>
                  <a:srgbClr val="09264D"/>
                </a:solidFill>
                <a:latin typeface="Arial"/>
                <a:ea typeface="Arial"/>
                <a:cs typeface="Arial"/>
                <a:sym typeface="Arial"/>
              </a:rPr>
              <a:t>tiêu</a:t>
            </a:r>
            <a:endParaRPr sz="2800" b="1" dirty="0">
              <a:solidFill>
                <a:srgbClr val="09264D"/>
              </a:solidFill>
              <a:latin typeface="Arial"/>
              <a:ea typeface="Arial"/>
              <a:cs typeface="Arial"/>
              <a:sym typeface="Arial"/>
            </a:endParaRPr>
          </a:p>
        </p:txBody>
      </p:sp>
      <p:pic>
        <p:nvPicPr>
          <p:cNvPr id="19" name="Audio 18">
            <a:hlinkClick r:id="" action="ppaction://media"/>
            <a:extLst>
              <a:ext uri="{FF2B5EF4-FFF2-40B4-BE49-F238E27FC236}">
                <a16:creationId xmlns:a16="http://schemas.microsoft.com/office/drawing/2014/main" id="{E931DB79-23E0-B6E4-1469-7C2097F7A93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155109316"/>
      </p:ext>
    </p:extLst>
  </p:cSld>
  <p:clrMapOvr>
    <a:masterClrMapping/>
  </p:clrMapOvr>
  <mc:AlternateContent xmlns:mc="http://schemas.openxmlformats.org/markup-compatibility/2006">
    <mc:Choice xmlns:p14="http://schemas.microsoft.com/office/powerpoint/2010/main" Requires="p14">
      <p:transition spd="slow" p14:dur="2000" advTm="27845"/>
    </mc:Choice>
    <mc:Fallback>
      <p:transition spd="slow" advTm="27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9"/>
          <p:cNvSpPr txBox="1">
            <a:spLocks noGrp="1"/>
          </p:cNvSpPr>
          <p:nvPr>
            <p:ph type="title" idx="2"/>
          </p:nvPr>
        </p:nvSpPr>
        <p:spPr>
          <a:xfrm>
            <a:off x="748925" y="1174012"/>
            <a:ext cx="1365300" cy="1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dirty="0"/>
              <a:t>03</a:t>
            </a:r>
            <a:endParaRPr dirty="0"/>
          </a:p>
        </p:txBody>
      </p:sp>
      <p:sp>
        <p:nvSpPr>
          <p:cNvPr id="268" name="Google Shape;268;p9"/>
          <p:cNvSpPr txBox="1">
            <a:spLocks noGrp="1"/>
          </p:cNvSpPr>
          <p:nvPr>
            <p:ph type="title"/>
          </p:nvPr>
        </p:nvSpPr>
        <p:spPr>
          <a:xfrm>
            <a:off x="2107675" y="1174012"/>
            <a:ext cx="6323100" cy="72936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6000" dirty="0" err="1">
                <a:solidFill>
                  <a:schemeClr val="dk1"/>
                </a:solidFill>
              </a:rPr>
              <a:t>Nội</a:t>
            </a:r>
            <a:r>
              <a:rPr lang="en-US" sz="6000" dirty="0">
                <a:solidFill>
                  <a:schemeClr val="dk1"/>
                </a:solidFill>
              </a:rPr>
              <a:t> dung </a:t>
            </a:r>
            <a:r>
              <a:rPr lang="en-US" sz="6000" dirty="0" err="1">
                <a:solidFill>
                  <a:schemeClr val="dk1"/>
                </a:solidFill>
              </a:rPr>
              <a:t>và</a:t>
            </a:r>
            <a:r>
              <a:rPr lang="en-US" sz="6000" dirty="0">
                <a:solidFill>
                  <a:schemeClr val="dk1"/>
                </a:solidFill>
              </a:rPr>
              <a:t> </a:t>
            </a:r>
            <a:r>
              <a:rPr lang="en-US" sz="6000" dirty="0" err="1">
                <a:solidFill>
                  <a:schemeClr val="dk1"/>
                </a:solidFill>
              </a:rPr>
              <a:t>phương</a:t>
            </a:r>
            <a:r>
              <a:rPr lang="en-US" sz="6000" dirty="0">
                <a:solidFill>
                  <a:schemeClr val="dk1"/>
                </a:solidFill>
              </a:rPr>
              <a:t> </a:t>
            </a:r>
            <a:r>
              <a:rPr lang="en-US" sz="6000" dirty="0" err="1">
                <a:solidFill>
                  <a:schemeClr val="dk1"/>
                </a:solidFill>
              </a:rPr>
              <a:t>pháp</a:t>
            </a:r>
            <a:endParaRPr sz="6000" dirty="0">
              <a:solidFill>
                <a:schemeClr val="dk1"/>
              </a:solidFill>
            </a:endParaRPr>
          </a:p>
        </p:txBody>
      </p:sp>
      <p:grpSp>
        <p:nvGrpSpPr>
          <p:cNvPr id="269" name="Google Shape;269;p9"/>
          <p:cNvGrpSpPr/>
          <p:nvPr/>
        </p:nvGrpSpPr>
        <p:grpSpPr>
          <a:xfrm>
            <a:off x="601025" y="4109475"/>
            <a:ext cx="812402" cy="555675"/>
            <a:chOff x="601025" y="4109475"/>
            <a:chExt cx="812402" cy="555675"/>
          </a:xfrm>
        </p:grpSpPr>
        <p:sp>
          <p:nvSpPr>
            <p:cNvPr id="270" name="Google Shape;270;p9"/>
            <p:cNvSpPr/>
            <p:nvPr/>
          </p:nvSpPr>
          <p:spPr>
            <a:xfrm flipH="1">
              <a:off x="748925" y="45983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9"/>
            <p:cNvSpPr/>
            <p:nvPr/>
          </p:nvSpPr>
          <p:spPr>
            <a:xfrm>
              <a:off x="601025" y="410947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sp>
        <p:nvSpPr>
          <p:cNvPr id="272" name="Google Shape;272;p9"/>
          <p:cNvSpPr/>
          <p:nvPr/>
        </p:nvSpPr>
        <p:spPr>
          <a:xfrm rot="-257646">
            <a:off x="1172425" y="670760"/>
            <a:ext cx="478063"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-9</a:t>
            </a:r>
          </a:p>
        </p:txBody>
      </p:sp>
      <p:sp>
        <p:nvSpPr>
          <p:cNvPr id="273" name="Google Shape;273;p9"/>
          <p:cNvSpPr/>
          <p:nvPr/>
        </p:nvSpPr>
        <p:spPr>
          <a:xfrm rot="805715">
            <a:off x="5822177" y="3582867"/>
            <a:ext cx="466139" cy="35427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Arial"/>
              </a:rPr>
              <a:t>-5</a:t>
            </a:r>
          </a:p>
        </p:txBody>
      </p:sp>
      <p:grpSp>
        <p:nvGrpSpPr>
          <p:cNvPr id="274" name="Google Shape;274;p9"/>
          <p:cNvGrpSpPr/>
          <p:nvPr/>
        </p:nvGrpSpPr>
        <p:grpSpPr>
          <a:xfrm>
            <a:off x="6654021" y="3783337"/>
            <a:ext cx="1628941" cy="1071045"/>
            <a:chOff x="6970075" y="3722775"/>
            <a:chExt cx="1546806" cy="1017040"/>
          </a:xfrm>
        </p:grpSpPr>
        <p:sp>
          <p:nvSpPr>
            <p:cNvPr id="275" name="Google Shape;275;p9"/>
            <p:cNvSpPr/>
            <p:nvPr/>
          </p:nvSpPr>
          <p:spPr>
            <a:xfrm>
              <a:off x="6970075" y="4084966"/>
              <a:ext cx="1385713" cy="293308"/>
            </a:xfrm>
            <a:custGeom>
              <a:avLst/>
              <a:gdLst/>
              <a:ahLst/>
              <a:cxnLst/>
              <a:rect l="l" t="t" r="r" b="b"/>
              <a:pathLst>
                <a:path w="32112" h="6797" extrusionOk="0">
                  <a:moveTo>
                    <a:pt x="1" y="1"/>
                  </a:moveTo>
                  <a:lnTo>
                    <a:pt x="61" y="1166"/>
                  </a:lnTo>
                  <a:lnTo>
                    <a:pt x="359" y="5766"/>
                  </a:lnTo>
                  <a:lnTo>
                    <a:pt x="419" y="6796"/>
                  </a:lnTo>
                  <a:lnTo>
                    <a:pt x="30513" y="6796"/>
                  </a:lnTo>
                  <a:cubicBezTo>
                    <a:pt x="30722" y="6602"/>
                    <a:pt x="32111" y="5243"/>
                    <a:pt x="31977" y="3122"/>
                  </a:cubicBezTo>
                  <a:cubicBezTo>
                    <a:pt x="31872" y="1345"/>
                    <a:pt x="30767" y="240"/>
                    <a:pt x="305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9"/>
            <p:cNvSpPr/>
            <p:nvPr/>
          </p:nvSpPr>
          <p:spPr>
            <a:xfrm>
              <a:off x="6972664" y="4135240"/>
              <a:ext cx="1320596" cy="198545"/>
            </a:xfrm>
            <a:custGeom>
              <a:avLst/>
              <a:gdLst/>
              <a:ahLst/>
              <a:cxnLst/>
              <a:rect l="l" t="t" r="r" b="b"/>
              <a:pathLst>
                <a:path w="30603" h="4601" extrusionOk="0">
                  <a:moveTo>
                    <a:pt x="1" y="1"/>
                  </a:moveTo>
                  <a:lnTo>
                    <a:pt x="299" y="4601"/>
                  </a:lnTo>
                  <a:lnTo>
                    <a:pt x="28795" y="4601"/>
                  </a:lnTo>
                  <a:cubicBezTo>
                    <a:pt x="29915" y="4168"/>
                    <a:pt x="30602" y="3062"/>
                    <a:pt x="30453" y="1957"/>
                  </a:cubicBezTo>
                  <a:cubicBezTo>
                    <a:pt x="30334" y="1076"/>
                    <a:pt x="29676" y="314"/>
                    <a:pt x="287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9"/>
            <p:cNvSpPr/>
            <p:nvPr/>
          </p:nvSpPr>
          <p:spPr>
            <a:xfrm>
              <a:off x="6975901" y="4186162"/>
              <a:ext cx="1247107" cy="43"/>
            </a:xfrm>
            <a:custGeom>
              <a:avLst/>
              <a:gdLst/>
              <a:ahLst/>
              <a:cxnLst/>
              <a:rect l="l" t="t" r="r" b="b"/>
              <a:pathLst>
                <a:path w="28900" h="1" fill="none" extrusionOk="0">
                  <a:moveTo>
                    <a:pt x="0" y="1"/>
                  </a:moveTo>
                  <a:lnTo>
                    <a:pt x="288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9"/>
            <p:cNvSpPr/>
            <p:nvPr/>
          </p:nvSpPr>
          <p:spPr>
            <a:xfrm>
              <a:off x="6975901" y="4237731"/>
              <a:ext cx="1247107" cy="43"/>
            </a:xfrm>
            <a:custGeom>
              <a:avLst/>
              <a:gdLst/>
              <a:ahLst/>
              <a:cxnLst/>
              <a:rect l="l" t="t" r="r" b="b"/>
              <a:pathLst>
                <a:path w="28900" h="1" fill="none" extrusionOk="0">
                  <a:moveTo>
                    <a:pt x="0" y="0"/>
                  </a:moveTo>
                  <a:lnTo>
                    <a:pt x="288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9"/>
            <p:cNvSpPr/>
            <p:nvPr/>
          </p:nvSpPr>
          <p:spPr>
            <a:xfrm>
              <a:off x="6975901" y="4289300"/>
              <a:ext cx="1247107" cy="43"/>
            </a:xfrm>
            <a:custGeom>
              <a:avLst/>
              <a:gdLst/>
              <a:ahLst/>
              <a:cxnLst/>
              <a:rect l="l" t="t" r="r" b="b"/>
              <a:pathLst>
                <a:path w="28900" h="1" fill="none" extrusionOk="0">
                  <a:moveTo>
                    <a:pt x="0" y="0"/>
                  </a:moveTo>
                  <a:lnTo>
                    <a:pt x="288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9"/>
            <p:cNvSpPr/>
            <p:nvPr/>
          </p:nvSpPr>
          <p:spPr>
            <a:xfrm>
              <a:off x="7112526" y="3722775"/>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9"/>
                  </a:lnTo>
                  <a:lnTo>
                    <a:pt x="32320" y="1106"/>
                  </a:lnTo>
                  <a:lnTo>
                    <a:pt x="3229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9"/>
            <p:cNvSpPr/>
            <p:nvPr/>
          </p:nvSpPr>
          <p:spPr>
            <a:xfrm>
              <a:off x="7592698" y="3770460"/>
              <a:ext cx="922903" cy="266855"/>
            </a:xfrm>
            <a:custGeom>
              <a:avLst/>
              <a:gdLst/>
              <a:ahLst/>
              <a:cxnLst/>
              <a:rect l="l" t="t" r="r" b="b"/>
              <a:pathLst>
                <a:path w="21387" h="6184" extrusionOk="0">
                  <a:moveTo>
                    <a:pt x="1867" y="1"/>
                  </a:moveTo>
                  <a:cubicBezTo>
                    <a:pt x="1688" y="105"/>
                    <a:pt x="329" y="1001"/>
                    <a:pt x="149" y="2689"/>
                  </a:cubicBezTo>
                  <a:cubicBezTo>
                    <a:pt x="0" y="4063"/>
                    <a:pt x="672" y="5407"/>
                    <a:pt x="1867" y="6184"/>
                  </a:cubicBezTo>
                  <a:lnTo>
                    <a:pt x="21387" y="6184"/>
                  </a:lnTo>
                  <a:lnTo>
                    <a:pt x="2119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9"/>
            <p:cNvSpPr/>
            <p:nvPr/>
          </p:nvSpPr>
          <p:spPr>
            <a:xfrm>
              <a:off x="7191799" y="3864579"/>
              <a:ext cx="333224" cy="79271"/>
            </a:xfrm>
            <a:custGeom>
              <a:avLst/>
              <a:gdLst/>
              <a:ahLst/>
              <a:cxnLst/>
              <a:rect l="l" t="t" r="r" b="b"/>
              <a:pathLst>
                <a:path w="7722" h="1837" extrusionOk="0">
                  <a:moveTo>
                    <a:pt x="3869" y="0"/>
                  </a:moveTo>
                  <a:cubicBezTo>
                    <a:pt x="1733" y="0"/>
                    <a:pt x="1" y="403"/>
                    <a:pt x="1" y="911"/>
                  </a:cubicBezTo>
                  <a:cubicBezTo>
                    <a:pt x="1" y="1419"/>
                    <a:pt x="1733" y="1837"/>
                    <a:pt x="3869" y="1837"/>
                  </a:cubicBezTo>
                  <a:cubicBezTo>
                    <a:pt x="5989" y="1837"/>
                    <a:pt x="7722" y="1419"/>
                    <a:pt x="7722" y="911"/>
                  </a:cubicBezTo>
                  <a:cubicBezTo>
                    <a:pt x="7722" y="403"/>
                    <a:pt x="5989" y="0"/>
                    <a:pt x="386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9"/>
            <p:cNvSpPr/>
            <p:nvPr/>
          </p:nvSpPr>
          <p:spPr>
            <a:xfrm>
              <a:off x="7660363" y="3854265"/>
              <a:ext cx="850104" cy="43"/>
            </a:xfrm>
            <a:custGeom>
              <a:avLst/>
              <a:gdLst/>
              <a:ahLst/>
              <a:cxnLst/>
              <a:rect l="l" t="t" r="r" b="b"/>
              <a:pathLst>
                <a:path w="19700" h="1" fill="none" extrusionOk="0">
                  <a:moveTo>
                    <a:pt x="0" y="0"/>
                  </a:moveTo>
                  <a:lnTo>
                    <a:pt x="196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9"/>
            <p:cNvSpPr/>
            <p:nvPr/>
          </p:nvSpPr>
          <p:spPr>
            <a:xfrm>
              <a:off x="7660363" y="3905791"/>
              <a:ext cx="850104" cy="43"/>
            </a:xfrm>
            <a:custGeom>
              <a:avLst/>
              <a:gdLst/>
              <a:ahLst/>
              <a:cxnLst/>
              <a:rect l="l" t="t" r="r" b="b"/>
              <a:pathLst>
                <a:path w="19700" h="1" fill="none" extrusionOk="0">
                  <a:moveTo>
                    <a:pt x="0" y="1"/>
                  </a:moveTo>
                  <a:lnTo>
                    <a:pt x="19699" y="1"/>
                  </a:lnTo>
                </a:path>
              </a:pathLst>
            </a:custGeom>
            <a:noFill/>
            <a:ln w="95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9"/>
            <p:cNvSpPr/>
            <p:nvPr/>
          </p:nvSpPr>
          <p:spPr>
            <a:xfrm>
              <a:off x="7660363" y="3957360"/>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9"/>
            <p:cNvSpPr/>
            <p:nvPr/>
          </p:nvSpPr>
          <p:spPr>
            <a:xfrm>
              <a:off x="7112526" y="4377593"/>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8"/>
                  </a:lnTo>
                  <a:lnTo>
                    <a:pt x="32320" y="1105"/>
                  </a:lnTo>
                  <a:lnTo>
                    <a:pt x="3229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9"/>
            <p:cNvSpPr/>
            <p:nvPr/>
          </p:nvSpPr>
          <p:spPr>
            <a:xfrm>
              <a:off x="7592698" y="4425278"/>
              <a:ext cx="922903" cy="267502"/>
            </a:xfrm>
            <a:custGeom>
              <a:avLst/>
              <a:gdLst/>
              <a:ahLst/>
              <a:cxnLst/>
              <a:rect l="l" t="t" r="r" b="b"/>
              <a:pathLst>
                <a:path w="21387" h="6199" extrusionOk="0">
                  <a:moveTo>
                    <a:pt x="1867" y="0"/>
                  </a:moveTo>
                  <a:cubicBezTo>
                    <a:pt x="1688" y="120"/>
                    <a:pt x="329" y="1001"/>
                    <a:pt x="149" y="2704"/>
                  </a:cubicBezTo>
                  <a:cubicBezTo>
                    <a:pt x="0" y="4063"/>
                    <a:pt x="672" y="5407"/>
                    <a:pt x="1867" y="6198"/>
                  </a:cubicBezTo>
                  <a:lnTo>
                    <a:pt x="21387" y="6198"/>
                  </a:lnTo>
                  <a:lnTo>
                    <a:pt x="2119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9"/>
            <p:cNvSpPr/>
            <p:nvPr/>
          </p:nvSpPr>
          <p:spPr>
            <a:xfrm>
              <a:off x="7660363" y="4509040"/>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9"/>
            <p:cNvSpPr/>
            <p:nvPr/>
          </p:nvSpPr>
          <p:spPr>
            <a:xfrm>
              <a:off x="7660363" y="4560609"/>
              <a:ext cx="850104" cy="43"/>
            </a:xfrm>
            <a:custGeom>
              <a:avLst/>
              <a:gdLst/>
              <a:ahLst/>
              <a:cxnLst/>
              <a:rect l="l" t="t" r="r" b="b"/>
              <a:pathLst>
                <a:path w="19700" h="1" fill="none" extrusionOk="0">
                  <a:moveTo>
                    <a:pt x="0" y="1"/>
                  </a:moveTo>
                  <a:lnTo>
                    <a:pt x="1969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9"/>
            <p:cNvSpPr/>
            <p:nvPr/>
          </p:nvSpPr>
          <p:spPr>
            <a:xfrm>
              <a:off x="7660363" y="4612825"/>
              <a:ext cx="850104" cy="43"/>
            </a:xfrm>
            <a:custGeom>
              <a:avLst/>
              <a:gdLst/>
              <a:ahLst/>
              <a:cxnLst/>
              <a:rect l="l" t="t" r="r" b="b"/>
              <a:pathLst>
                <a:path w="19700" h="1" fill="none" extrusionOk="0">
                  <a:moveTo>
                    <a:pt x="0" y="0"/>
                  </a:moveTo>
                  <a:lnTo>
                    <a:pt x="196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9"/>
            <p:cNvSpPr/>
            <p:nvPr/>
          </p:nvSpPr>
          <p:spPr>
            <a:xfrm>
              <a:off x="7159563" y="4474258"/>
              <a:ext cx="376419" cy="154702"/>
            </a:xfrm>
            <a:custGeom>
              <a:avLst/>
              <a:gdLst/>
              <a:ahLst/>
              <a:cxnLst/>
              <a:rect l="l" t="t" r="r" b="b"/>
              <a:pathLst>
                <a:path w="8723" h="3585" fill="none" extrusionOk="0">
                  <a:moveTo>
                    <a:pt x="8723" y="3585"/>
                  </a:moveTo>
                  <a:lnTo>
                    <a:pt x="748" y="3585"/>
                  </a:lnTo>
                  <a:cubicBezTo>
                    <a:pt x="628" y="3435"/>
                    <a:pt x="1" y="2704"/>
                    <a:pt x="75" y="1613"/>
                  </a:cubicBezTo>
                  <a:cubicBezTo>
                    <a:pt x="135" y="747"/>
                    <a:pt x="583" y="180"/>
                    <a:pt x="748" y="0"/>
                  </a:cubicBezTo>
                  <a:lnTo>
                    <a:pt x="8723" y="0"/>
                  </a:lnTo>
                  <a:cubicBezTo>
                    <a:pt x="8559" y="284"/>
                    <a:pt x="8260" y="926"/>
                    <a:pt x="8260" y="1793"/>
                  </a:cubicBezTo>
                  <a:cubicBezTo>
                    <a:pt x="8260" y="2659"/>
                    <a:pt x="8559" y="3301"/>
                    <a:pt x="8723" y="3585"/>
                  </a:cubicBez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9"/>
            <p:cNvSpPr/>
            <p:nvPr/>
          </p:nvSpPr>
          <p:spPr>
            <a:xfrm>
              <a:off x="7194388" y="4084966"/>
              <a:ext cx="1092406" cy="43"/>
            </a:xfrm>
            <a:custGeom>
              <a:avLst/>
              <a:gdLst/>
              <a:ahLst/>
              <a:cxnLst/>
              <a:rect l="l" t="t" r="r" b="b"/>
              <a:pathLst>
                <a:path w="25315" h="1" fill="none" extrusionOk="0">
                  <a:moveTo>
                    <a:pt x="0" y="1"/>
                  </a:moveTo>
                  <a:lnTo>
                    <a:pt x="253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9"/>
            <p:cNvSpPr/>
            <p:nvPr/>
          </p:nvSpPr>
          <p:spPr>
            <a:xfrm>
              <a:off x="7194388" y="4377593"/>
              <a:ext cx="1092406" cy="690"/>
            </a:xfrm>
            <a:custGeom>
              <a:avLst/>
              <a:gdLst/>
              <a:ahLst/>
              <a:cxnLst/>
              <a:rect l="l" t="t" r="r" b="b"/>
              <a:pathLst>
                <a:path w="25315" h="16" fill="none" extrusionOk="0">
                  <a:moveTo>
                    <a:pt x="25315" y="15"/>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4" name="Google Shape;294;p9"/>
          <p:cNvSpPr/>
          <p:nvPr/>
        </p:nvSpPr>
        <p:spPr>
          <a:xfrm>
            <a:off x="8430775" y="32142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Audio 13">
            <a:hlinkClick r:id="" action="ppaction://media"/>
            <a:extLst>
              <a:ext uri="{FF2B5EF4-FFF2-40B4-BE49-F238E27FC236}">
                <a16:creationId xmlns:a16="http://schemas.microsoft.com/office/drawing/2014/main" id="{64C8699C-F49C-5E5C-7B7A-BD4B7AE5D20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11"/>
    </mc:Choice>
    <mc:Fallback>
      <p:transition spd="slow" advTm="1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81F9F-7ACE-263F-5196-96C317EB95BB}"/>
              </a:ext>
            </a:extLst>
          </p:cNvPr>
          <p:cNvSpPr>
            <a:spLocks noGrp="1"/>
          </p:cNvSpPr>
          <p:nvPr>
            <p:ph type="body" sz="quarter" idx="10"/>
          </p:nvPr>
        </p:nvSpPr>
        <p:spPr>
          <a:xfrm>
            <a:off x="607050" y="780850"/>
            <a:ext cx="7878600" cy="4244633"/>
          </a:xfrm>
        </p:spPr>
        <p:txBody>
          <a:bodyPr/>
          <a:lstStyle/>
          <a:p>
            <a:pPr marL="342900" marR="0" lvl="0" indent="-342900" algn="l">
              <a:lnSpc>
                <a:spcPct val="107000"/>
              </a:lnSpc>
              <a:spcBef>
                <a:spcPts val="0"/>
              </a:spcBef>
              <a:spcAft>
                <a:spcPts val="80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Tìm hiểu câu trả lời cho câu hỏi: </a:t>
            </a:r>
            <a:r>
              <a:rPr lang="vi-VN" sz="1600" spc="0" dirty="0">
                <a:effectLst/>
                <a:latin typeface="Times New Roman" panose="02020603050405020304" pitchFamily="18" charset="0"/>
                <a:ea typeface="Arial" panose="020B0604020202020204" pitchFamily="34" charset="0"/>
              </a:rPr>
              <a:t>“</a:t>
            </a:r>
            <a:r>
              <a:rPr lang="vi-VN" sz="1600" i="1" spc="0" dirty="0">
                <a:effectLst/>
                <a:latin typeface="Times New Roman" panose="02020603050405020304" pitchFamily="18" charset="0"/>
                <a:ea typeface="Arial" panose="020B0604020202020204" pitchFamily="34" charset="0"/>
              </a:rPr>
              <a:t>Liệu việc ứng dụng thuật toán B-SCST có khả năng huấn luyện nâng cao từ mô hình nền từng được áp dụng thành công cho các bài toán image captioning, speech recognition và question answering [3][4][5] vào một bài toán hoàn toàn mới phức tạp hơn: sinh báo cáo y khoa từ ảnh chụp xét nghiệm có mang lại hiệu quả hơn so với kiến trúc ban đầu không?</a:t>
            </a:r>
            <a:r>
              <a:rPr lang="vi-VN" sz="1600" spc="0" dirty="0">
                <a:effectLst/>
                <a:latin typeface="Times New Roman" panose="02020603050405020304" pitchFamily="18" charset="0"/>
                <a:ea typeface="Arial" panose="020B0604020202020204" pitchFamily="34" charset="0"/>
              </a:rPr>
              <a:t>” và câu hỏi “</a:t>
            </a:r>
            <a:r>
              <a:rPr lang="vi-VN" sz="1600" i="1" spc="0" dirty="0">
                <a:effectLst/>
                <a:latin typeface="Times New Roman" panose="02020603050405020304" pitchFamily="18" charset="0"/>
                <a:ea typeface="Arial" panose="020B0604020202020204" pitchFamily="34" charset="0"/>
              </a:rPr>
              <a:t>Liệu cách tiếp cận mới trong bài toán tăng cường dữ liệu sử dụng các mô hình GAN trên tập dữ liệu huấn luyện có mang lại hiệu năng vượt trội hơn so với cách tiếp cận truyền thống hay không?</a:t>
            </a:r>
            <a:r>
              <a:rPr lang="vi-VN" sz="1600" spc="0" dirty="0">
                <a:effectLst/>
                <a:latin typeface="Times New Roman" panose="02020603050405020304" pitchFamily="18" charset="0"/>
                <a:ea typeface="Arial" panose="020B0604020202020204" pitchFamily="34" charset="0"/>
              </a:rPr>
              <a:t>”.</a:t>
            </a:r>
            <a:endParaRPr lang="en-US" sz="16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Nghiên cứu hiệu quả của mô hình VLCI with B-SCST </a:t>
            </a:r>
            <a:r>
              <a:rPr lang="vi-VN" sz="1600" spc="0" dirty="0">
                <a:effectLst/>
                <a:latin typeface="Times New Roman" panose="02020603050405020304" pitchFamily="18" charset="0"/>
                <a:ea typeface="Arial" panose="020B0604020202020204" pitchFamily="34" charset="0"/>
              </a:rPr>
              <a:t>cho bài toán sinh báo cáo y khoa (MRG) so với hiệu quả của mô hình ban đầu.</a:t>
            </a:r>
            <a:endParaRPr lang="en-US" sz="16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Nghiên cứu </a:t>
            </a:r>
            <a:r>
              <a:rPr lang="en-US" sz="1600" b="1" spc="0" dirty="0" err="1">
                <a:effectLst/>
                <a:latin typeface="Times New Roman" panose="02020603050405020304" pitchFamily="18" charset="0"/>
                <a:ea typeface="Arial" panose="020B0604020202020204" pitchFamily="34" charset="0"/>
              </a:rPr>
              <a:t>c</a:t>
            </a:r>
            <a:r>
              <a:rPr lang="en-US" sz="1600" b="1" dirty="0" err="1">
                <a:latin typeface="Times New Roman" panose="02020603050405020304" pitchFamily="18" charset="0"/>
                <a:ea typeface="Arial" panose="020B0604020202020204" pitchFamily="34" charset="0"/>
              </a:rPr>
              <a:t>ách</a:t>
            </a:r>
            <a:r>
              <a:rPr lang="en-US" sz="1600" b="1" dirty="0">
                <a:latin typeface="Times New Roman" panose="02020603050405020304" pitchFamily="18" charset="0"/>
                <a:ea typeface="Arial" panose="020B0604020202020204" pitchFamily="34" charset="0"/>
              </a:rPr>
              <a:t> </a:t>
            </a:r>
            <a:r>
              <a:rPr lang="en-US" sz="1600" b="1" dirty="0" err="1">
                <a:latin typeface="Times New Roman" panose="02020603050405020304" pitchFamily="18" charset="0"/>
                <a:ea typeface="Arial" panose="020B0604020202020204" pitchFamily="34" charset="0"/>
              </a:rPr>
              <a:t>ứng</a:t>
            </a:r>
            <a:r>
              <a:rPr lang="en-US" sz="1600" b="1" dirty="0">
                <a:latin typeface="Times New Roman" panose="02020603050405020304" pitchFamily="18" charset="0"/>
                <a:ea typeface="Arial" panose="020B0604020202020204" pitchFamily="34" charset="0"/>
              </a:rPr>
              <a:t> </a:t>
            </a:r>
            <a:r>
              <a:rPr lang="en-US" sz="1600" b="1" dirty="0" err="1">
                <a:latin typeface="Times New Roman" panose="02020603050405020304" pitchFamily="18" charset="0"/>
                <a:ea typeface="Arial" panose="020B0604020202020204" pitchFamily="34" charset="0"/>
              </a:rPr>
              <a:t>dụng</a:t>
            </a:r>
            <a:r>
              <a:rPr lang="vi-VN" sz="1600" b="1" spc="0" dirty="0">
                <a:effectLst/>
                <a:latin typeface="Times New Roman" panose="02020603050405020304" pitchFamily="18" charset="0"/>
                <a:ea typeface="Arial" panose="020B0604020202020204" pitchFamily="34" charset="0"/>
              </a:rPr>
              <a:t> các mô hình GAN phổ biến </a:t>
            </a:r>
            <a:r>
              <a:rPr lang="vi-VN" sz="1600" spc="0" dirty="0">
                <a:effectLst/>
                <a:latin typeface="Times New Roman" panose="02020603050405020304" pitchFamily="18" charset="0"/>
                <a:ea typeface="Arial" panose="020B0604020202020204" pitchFamily="34" charset="0"/>
              </a:rPr>
              <a:t>cho bài toán tăng cường dữ liệu </a:t>
            </a:r>
            <a:r>
              <a:rPr lang="en-US" sz="1600" spc="0" dirty="0" err="1">
                <a:effectLst/>
                <a:latin typeface="Times New Roman" panose="02020603050405020304" pitchFamily="18" charset="0"/>
                <a:ea typeface="Arial" panose="020B0604020202020204" pitchFamily="34" charset="0"/>
              </a:rPr>
              <a:t>hình</a:t>
            </a:r>
            <a:r>
              <a:rPr lang="en-US" sz="1600" spc="0" dirty="0">
                <a:effectLst/>
                <a:latin typeface="Times New Roman" panose="02020603050405020304" pitchFamily="18" charset="0"/>
                <a:ea typeface="Arial" panose="020B0604020202020204" pitchFamily="34" charset="0"/>
              </a:rPr>
              <a:t> </a:t>
            </a:r>
            <a:r>
              <a:rPr lang="en-US" sz="1600" spc="0" dirty="0" err="1">
                <a:effectLst/>
                <a:latin typeface="Times New Roman" panose="02020603050405020304" pitchFamily="18" charset="0"/>
                <a:ea typeface="Arial" panose="020B0604020202020204" pitchFamily="34" charset="0"/>
              </a:rPr>
              <a:t>ảnh</a:t>
            </a:r>
            <a:r>
              <a:rPr lang="en-US" sz="1600" spc="0" dirty="0">
                <a:effectLst/>
                <a:latin typeface="Times New Roman" panose="02020603050405020304" pitchFamily="18" charset="0"/>
                <a:ea typeface="Arial" panose="020B0604020202020204" pitchFamily="34" charset="0"/>
              </a:rPr>
              <a:t> y khoa </a:t>
            </a:r>
            <a:r>
              <a:rPr lang="vi-VN" sz="1600" spc="0" dirty="0">
                <a:effectLst/>
                <a:latin typeface="Times New Roman" panose="02020603050405020304" pitchFamily="18" charset="0"/>
                <a:ea typeface="Arial" panose="020B0604020202020204" pitchFamily="34" charset="0"/>
              </a:rPr>
              <a:t>bao gồm GAN truyền thống, DCGAN và CycleGAN [7][8][9].</a:t>
            </a:r>
            <a:endParaRPr lang="en-US" sz="1600" spc="0" dirty="0">
              <a:effectLst/>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600" b="1" spc="0" dirty="0">
                <a:effectLst/>
                <a:latin typeface="Times New Roman" panose="02020603050405020304" pitchFamily="18" charset="0"/>
                <a:ea typeface="Arial" panose="020B0604020202020204" pitchFamily="34" charset="0"/>
              </a:rPr>
              <a:t>Huấn luyện mô hình VLCI-base và VLCI with B-SCST trên 2 bộ dữ liệu IU-Xray và MIMIC-CXR</a:t>
            </a:r>
            <a:r>
              <a:rPr lang="vi-VN" sz="1600" spc="0" dirty="0">
                <a:effectLst/>
                <a:latin typeface="Times New Roman" panose="02020603050405020304" pitchFamily="18" charset="0"/>
                <a:ea typeface="Arial" panose="020B0604020202020204" pitchFamily="34" charset="0"/>
              </a:rPr>
              <a:t>, so sánh hiệu quả của các chiến lược tăng cường dữ liệu theo cách truyền thống và cách sử dụng mô hình GAN.</a:t>
            </a:r>
            <a:endParaRPr lang="en-US" sz="1600" dirty="0">
              <a:latin typeface="Times New Roman" panose="02020603050405020304" pitchFamily="18" charset="0"/>
              <a:ea typeface="Arial" panose="020B0604020202020204" pitchFamily="34" charset="0"/>
            </a:endParaRPr>
          </a:p>
          <a:p>
            <a:pPr marL="342900" marR="0" lvl="0" indent="-342900" algn="l">
              <a:lnSpc>
                <a:spcPct val="107000"/>
              </a:lnSpc>
              <a:spcBef>
                <a:spcPts val="0"/>
              </a:spcBef>
              <a:spcAft>
                <a:spcPts val="0"/>
              </a:spcAft>
              <a:buSzPts val="1200"/>
              <a:buFont typeface="Arial" panose="020B0604020202020204" pitchFamily="34" charset="0"/>
              <a:buChar char="●"/>
            </a:pPr>
            <a:r>
              <a:rPr lang="vi-VN" sz="1600" b="1" dirty="0">
                <a:effectLst/>
                <a:latin typeface="Times New Roman" panose="02020603050405020304" pitchFamily="18" charset="0"/>
                <a:ea typeface="Times New Roman" panose="02020603050405020304" pitchFamily="18" charset="0"/>
              </a:rPr>
              <a:t>Xây dựng chương trình ứng dụng.</a:t>
            </a:r>
            <a:endParaRPr lang="en-US" sz="1600" b="1" dirty="0"/>
          </a:p>
        </p:txBody>
      </p:sp>
      <p:sp>
        <p:nvSpPr>
          <p:cNvPr id="5" name="Google Shape;300;g272ff110331_0_17">
            <a:extLst>
              <a:ext uri="{FF2B5EF4-FFF2-40B4-BE49-F238E27FC236}">
                <a16:creationId xmlns:a16="http://schemas.microsoft.com/office/drawing/2014/main" id="{784F9CED-3B42-621A-BA3E-8A8E75C2E411}"/>
              </a:ext>
            </a:extLst>
          </p:cNvPr>
          <p:cNvSpPr txBox="1">
            <a:spLocks noGrp="1"/>
          </p:cNvSpPr>
          <p:nvPr>
            <p:ph type="title"/>
          </p:nvPr>
        </p:nvSpPr>
        <p:spPr>
          <a:xfrm>
            <a:off x="607050" y="208150"/>
            <a:ext cx="787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err="1">
                <a:solidFill>
                  <a:schemeClr val="dk1"/>
                </a:solidFill>
              </a:rPr>
              <a:t>Nội</a:t>
            </a:r>
            <a:r>
              <a:rPr lang="en-US" sz="2800" dirty="0">
                <a:solidFill>
                  <a:schemeClr val="dk1"/>
                </a:solidFill>
              </a:rPr>
              <a:t> dung</a:t>
            </a:r>
            <a:endParaRPr sz="2800" dirty="0">
              <a:solidFill>
                <a:schemeClr val="dk1"/>
              </a:solidFill>
            </a:endParaRPr>
          </a:p>
        </p:txBody>
      </p:sp>
      <p:pic>
        <p:nvPicPr>
          <p:cNvPr id="12" name="Audio 11">
            <a:hlinkClick r:id="" action="ppaction://media"/>
            <a:extLst>
              <a:ext uri="{FF2B5EF4-FFF2-40B4-BE49-F238E27FC236}">
                <a16:creationId xmlns:a16="http://schemas.microsoft.com/office/drawing/2014/main" id="{3F0803F6-71D8-CABF-1CB0-01691788E4F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06075593"/>
      </p:ext>
    </p:extLst>
  </p:cSld>
  <p:clrMapOvr>
    <a:masterClrMapping/>
  </p:clrMapOvr>
  <mc:AlternateContent xmlns:mc="http://schemas.openxmlformats.org/markup-compatibility/2006">
    <mc:Choice xmlns:p14="http://schemas.microsoft.com/office/powerpoint/2010/main" Requires="p14">
      <p:transition spd="slow" p14:dur="2000" advTm="64626"/>
    </mc:Choice>
    <mc:Fallback>
      <p:transition spd="slow" advTm="6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Integers: positive or negative? by Slidesgo">
  <a:themeElements>
    <a:clrScheme name="Simple Light">
      <a:dk1>
        <a:srgbClr val="09264D"/>
      </a:dk1>
      <a:lt1>
        <a:srgbClr val="F6F6F6"/>
      </a:lt1>
      <a:dk2>
        <a:srgbClr val="309985"/>
      </a:dk2>
      <a:lt2>
        <a:srgbClr val="D6E6EB"/>
      </a:lt2>
      <a:accent1>
        <a:srgbClr val="EC687C"/>
      </a:accent1>
      <a:accent2>
        <a:srgbClr val="FFCF06"/>
      </a:accent2>
      <a:accent3>
        <a:srgbClr val="57B8DA"/>
      </a:accent3>
      <a:accent4>
        <a:srgbClr val="FFFFFF"/>
      </a:accent4>
      <a:accent5>
        <a:srgbClr val="FFFFFF"/>
      </a:accent5>
      <a:accent6>
        <a:srgbClr val="FFFFFF"/>
      </a:accent6>
      <a:hlink>
        <a:srgbClr val="092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1489</Words>
  <Application>Microsoft Office PowerPoint</Application>
  <PresentationFormat>On-screen Show (16:9)</PresentationFormat>
  <Paragraphs>79</Paragraphs>
  <Slides>16</Slides>
  <Notes>10</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Times New Roman</vt:lpstr>
      <vt:lpstr>Manrope ExtraBold</vt:lpstr>
      <vt:lpstr>Cambria Math</vt:lpstr>
      <vt:lpstr>Manrope</vt:lpstr>
      <vt:lpstr>Arial</vt:lpstr>
      <vt:lpstr>Albert Sans</vt:lpstr>
      <vt:lpstr>DM Sans</vt:lpstr>
      <vt:lpstr>Integers: positive or negative? by Slidesgo</vt:lpstr>
      <vt:lpstr>B-SCST FOR MEDICAL REPORT GENERATION</vt:lpstr>
      <vt:lpstr>Tóm tắt</vt:lpstr>
      <vt:lpstr>Table of contents</vt:lpstr>
      <vt:lpstr>01</vt:lpstr>
      <vt:lpstr>PowerPoint Presentation</vt:lpstr>
      <vt:lpstr>02</vt:lpstr>
      <vt:lpstr>Mục tiêu</vt:lpstr>
      <vt:lpstr>03</vt:lpstr>
      <vt:lpstr>Nội dung</vt:lpstr>
      <vt:lpstr>Phương pháp</vt:lpstr>
      <vt:lpstr>Phương pháp</vt:lpstr>
      <vt:lpstr>Phương pháp</vt:lpstr>
      <vt:lpstr>04</vt:lpstr>
      <vt:lpstr>Kết quả mong đợi </vt:lpstr>
      <vt:lpstr>Tài liệu tham khảo</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Hải Hồng Phúc</dc:creator>
  <cp:lastModifiedBy>Nguyễn Nguyên Khang</cp:lastModifiedBy>
  <cp:revision>21</cp:revision>
  <dcterms:modified xsi:type="dcterms:W3CDTF">2024-06-24T10:31:49Z</dcterms:modified>
</cp:coreProperties>
</file>